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8288000" cy="10287000"/>
  <p:notesSz cx="6858000" cy="9144000"/>
  <p:embeddedFontLst>
    <p:embeddedFont>
      <p:font typeface="Arimo" panose="020B0604020202020204"/>
      <p:regular r:id="rId37"/>
    </p:embeddedFont>
    <p:embeddedFont>
      <p:font typeface="DM Sans"/>
      <p:regular r:id="rId38"/>
    </p:embeddedFont>
    <p:embeddedFont>
      <p:font typeface="DM Sans Italics"/>
      <p:italic r:id="rId39"/>
    </p:embeddedFont>
    <p:embeddedFont>
      <p:font typeface="DM Sans Bold"/>
      <p:bold r:id="rId40"/>
    </p:embeddedFont>
    <p:embeddedFont>
      <p:font typeface="Arimo Bold" panose="020B0704020202020204"/>
      <p:bold r:id="rId41"/>
    </p:embeddedFont>
    <p:embeddedFont>
      <p:font typeface="WenQuanYi" panose="020B0606030804020204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  <p:embeddedFont>
      <p:font typeface="DM Sans Bold Italics"/>
      <p:boldItalic r:id="rId47"/>
    </p:embeddedFont>
  </p:embeddedFontLst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1.xml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8.jpe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488" t="33524"/>
          <a:stretch>
            <a:fillRect/>
          </a:stretch>
        </p:blipFill>
        <p:spPr>
          <a:xfrm>
            <a:off x="-376327" y="-624255"/>
            <a:ext cx="10884878" cy="8877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b="30814"/>
          <a:stretch>
            <a:fillRect/>
          </a:stretch>
        </p:blipFill>
        <p:spPr>
          <a:xfrm>
            <a:off x="3505152" y="4762518"/>
            <a:ext cx="9014135" cy="62364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447823">
            <a:off x="12181712" y="1806369"/>
            <a:ext cx="8498267" cy="79839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6404"/>
          <a:stretch>
            <a:fillRect/>
          </a:stretch>
        </p:blipFill>
        <p:spPr>
          <a:xfrm rot="2007626">
            <a:off x="-952711" y="-3289698"/>
            <a:ext cx="7993068" cy="100333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3590"/>
          <a:stretch>
            <a:fillRect/>
          </a:stretch>
        </p:blipFill>
        <p:spPr>
          <a:xfrm>
            <a:off x="11021695" y="6466840"/>
            <a:ext cx="6960870" cy="13773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125200" y="6572250"/>
            <a:ext cx="6650355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405">
                <a:solidFill>
                  <a:srgbClr val="000000"/>
                </a:solidFill>
                <a:latin typeface="Arimo" panose="020B0604020202020204"/>
              </a:rPr>
              <a:t>—————图片及gif字符化</a:t>
            </a:r>
            <a:endParaRPr lang="en-US" sz="3600" spc="405">
              <a:solidFill>
                <a:srgbClr val="000000"/>
              </a:solidFill>
              <a:latin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7355" y="3015615"/>
            <a:ext cx="18136235" cy="36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45"/>
              </a:lnSpc>
            </a:pPr>
            <a:r>
              <a:rPr lang="en-US" sz="16675" spc="800">
                <a:solidFill>
                  <a:srgbClr val="000000"/>
                </a:solidFill>
                <a:ea typeface="Arimo" panose="020B0604020202020204"/>
              </a:rPr>
              <a:t>图像的字符化处理</a:t>
            </a:r>
            <a:endParaRPr lang="en-US" sz="16675" spc="800">
              <a:solidFill>
                <a:srgbClr val="000000"/>
              </a:solidFill>
              <a:ea typeface="Arimo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488" t="33524"/>
          <a:stretch>
            <a:fillRect/>
          </a:stretch>
        </p:blipFill>
        <p:spPr>
          <a:xfrm>
            <a:off x="-376327" y="-624255"/>
            <a:ext cx="10884878" cy="8877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b="30814"/>
          <a:stretch>
            <a:fillRect/>
          </a:stretch>
        </p:blipFill>
        <p:spPr>
          <a:xfrm>
            <a:off x="8813752" y="4578368"/>
            <a:ext cx="9014135" cy="62364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02551" y="528002"/>
            <a:ext cx="4622403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ea typeface="WenQuanYi Bold"/>
              </a:rPr>
              <a:t>代码开发的历程</a:t>
            </a:r>
            <a:endParaRPr lang="en-US" sz="5200">
              <a:solidFill>
                <a:srgbClr val="000000"/>
              </a:solidFill>
              <a:ea typeface="WenQuanYi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14688" y="1951141"/>
            <a:ext cx="16413199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WenQuanYi" panose="020B0606030804020204" charset="-122"/>
              </a:rPr>
              <a:t>0.1版本：只是对照片的字符化处理，思路是先将彩图转成灰度图。</a:t>
            </a:r>
            <a:endParaRPr lang="en-US" sz="3400">
              <a:solidFill>
                <a:srgbClr val="000000"/>
              </a:solidFill>
              <a:latin typeface="WenQuanYi" panose="020B0606030804020204" charset="-122"/>
            </a:endParaR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接着对0-255的不同灰度等级转换成不同的字符，实现同一程度的灰色有统一的字符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488" t="33524"/>
          <a:stretch>
            <a:fillRect/>
          </a:stretch>
        </p:blipFill>
        <p:spPr>
          <a:xfrm>
            <a:off x="-376327" y="-624255"/>
            <a:ext cx="10884878" cy="8877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b="30814"/>
          <a:stretch>
            <a:fillRect/>
          </a:stretch>
        </p:blipFill>
        <p:spPr>
          <a:xfrm>
            <a:off x="8813752" y="4578368"/>
            <a:ext cx="9014135" cy="62364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02551" y="528002"/>
            <a:ext cx="4622403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ea typeface="WenQuanYi Bold"/>
              </a:rPr>
              <a:t>代码开发的历程</a:t>
            </a:r>
            <a:endParaRPr lang="en-US" sz="5200">
              <a:solidFill>
                <a:srgbClr val="000000"/>
              </a:solidFill>
              <a:ea typeface="WenQuanYi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14688" y="1951141"/>
            <a:ext cx="16413199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WenQuanYi" panose="020B0606030804020204" charset="-122"/>
              </a:rPr>
              <a:t>0.1版本：只是对照片的字符化处理，思路是先将彩图转成灰度图。</a:t>
            </a:r>
            <a:endParaRPr lang="en-US" sz="3400">
              <a:solidFill>
                <a:srgbClr val="000000"/>
              </a:solidFill>
              <a:latin typeface="WenQuanYi" panose="020B0606030804020204" charset="-122"/>
            </a:endParaR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接着对0-255的不同灰度等级转换成不同的字符，实现同一程度的灰色有统一的字符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14688" y="3738097"/>
            <a:ext cx="15844612" cy="3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WenQuanYi" panose="020B0606030804020204" charset="-122"/>
              </a:rPr>
              <a:t>0.5版本：开始试着尝试对gif进行字符化转化。思路与0.1版本大致相同，gif图不过是很多张连续的静图组成。</a:t>
            </a:r>
            <a:endParaRPr lang="en-US" sz="3400">
              <a:solidFill>
                <a:srgbClr val="000000"/>
              </a:solidFill>
              <a:latin typeface="WenQuanYi" panose="020B0606030804020204" charset="-122"/>
            </a:endParaR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利用numpy库，将每一帧图片的信息存入数组。在对每一帧图像进行for循环遍历转换成字符图。接着建立一个和原图等大的空白图像（画布），利用cv2.puttext函数在画布上面写字符，最终形成字符图。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最后将每一帧图像存入列表，再利用imageio.mimsave函数将文件保存成gif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488" t="33524"/>
          <a:stretch>
            <a:fillRect/>
          </a:stretch>
        </p:blipFill>
        <p:spPr>
          <a:xfrm>
            <a:off x="-376327" y="-624255"/>
            <a:ext cx="10884878" cy="8877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b="30814"/>
          <a:stretch>
            <a:fillRect/>
          </a:stretch>
        </p:blipFill>
        <p:spPr>
          <a:xfrm>
            <a:off x="8813752" y="4578368"/>
            <a:ext cx="9014135" cy="62364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02551" y="528002"/>
            <a:ext cx="4622403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ea typeface="WenQuanYi Bold"/>
              </a:rPr>
              <a:t>代码开发的历程</a:t>
            </a:r>
            <a:endParaRPr lang="en-US" sz="5200">
              <a:solidFill>
                <a:srgbClr val="000000"/>
              </a:solidFill>
              <a:ea typeface="WenQuanYi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14688" y="1658156"/>
            <a:ext cx="16413199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WenQuanYi" panose="020B0606030804020204" charset="-122"/>
              </a:rPr>
              <a:t>0.1版本：只是对照片的字符化处理，思路是先将彩图转成灰度图。</a:t>
            </a:r>
            <a:endParaRPr lang="en-US" sz="3400">
              <a:solidFill>
                <a:srgbClr val="000000"/>
              </a:solidFill>
              <a:latin typeface="WenQuanYi" panose="020B0606030804020204" charset="-122"/>
            </a:endParaR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接着对0-255的不同灰度等级转换成不同的字符，实现同一程度的灰色有统一的字符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14688" y="3439124"/>
            <a:ext cx="15844612" cy="35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WenQuanYi" panose="020B0606030804020204" charset="-122"/>
              </a:rPr>
              <a:t>0.5版本：开始试着尝试对gif进行字符化转化。思路与0.1版本大致相同，gif图不过是很多张连续的静图组成。</a:t>
            </a:r>
            <a:endParaRPr lang="en-US" sz="3400">
              <a:solidFill>
                <a:srgbClr val="000000"/>
              </a:solidFill>
              <a:latin typeface="WenQuanYi" panose="020B0606030804020204" charset="-122"/>
            </a:endParaR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利用numpy库，将每一帧图片的信息存入数组。在对每一帧图像进行for循环遍历转换成字符图。接着建立一个和原图等大的空白图像（画布），利用cv2.puttext函数在画布上面写字符，最终形成字符图。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最后将每一帧图像存入列表，再利用imageio.mimsave函数将文件保存成gif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14688" y="7619964"/>
            <a:ext cx="15844612" cy="23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WenQuanYi" panose="020B0606030804020204" charset="-122"/>
              </a:rPr>
              <a:t>1.0版本：主要是对代码进行优化，</a:t>
            </a:r>
            <a:endParaRPr lang="en-US" sz="3400">
              <a:solidFill>
                <a:srgbClr val="000000"/>
              </a:solidFill>
              <a:latin typeface="WenQuanYi" panose="020B0606030804020204" charset="-122"/>
            </a:endParaR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比如利用format，对图像信息进行注意输出。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有时gif图像大时处理时间长，于是利用matplotlab库做了一个进度条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利用if判断，对jpg、gif文件放开来处理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28997" y="523875"/>
            <a:ext cx="6430006" cy="159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ea typeface="Arimo" panose="020B0604020202020204"/>
              </a:rPr>
              <a:t>知识点清单</a:t>
            </a:r>
            <a:endParaRPr lang="en-US" sz="7200">
              <a:solidFill>
                <a:srgbClr val="000000"/>
              </a:solidFill>
              <a:ea typeface="Arimo" panose="020B0604020202020204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028700" y="3084943"/>
            <a:ext cx="16230600" cy="5912624"/>
            <a:chOff x="0" y="0"/>
            <a:chExt cx="21640800" cy="78834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40673" cy="7883525"/>
            </a:xfrm>
            <a:custGeom>
              <a:avLst/>
              <a:gdLst/>
              <a:ahLst/>
              <a:cxnLst/>
              <a:rect l="l" t="t" r="r" b="b"/>
              <a:pathLst>
                <a:path w="21640673" h="7883525">
                  <a:moveTo>
                    <a:pt x="120777" y="0"/>
                  </a:moveTo>
                  <a:lnTo>
                    <a:pt x="21520023" y="0"/>
                  </a:lnTo>
                  <a:cubicBezTo>
                    <a:pt x="21552027" y="0"/>
                    <a:pt x="21582762" y="12700"/>
                    <a:pt x="21605367" y="35306"/>
                  </a:cubicBezTo>
                  <a:cubicBezTo>
                    <a:pt x="21627973" y="57912"/>
                    <a:pt x="21640673" y="88646"/>
                    <a:pt x="21640673" y="120650"/>
                  </a:cubicBezTo>
                  <a:lnTo>
                    <a:pt x="21640673" y="7762748"/>
                  </a:lnTo>
                  <a:cubicBezTo>
                    <a:pt x="21640673" y="7829423"/>
                    <a:pt x="21586571" y="7883525"/>
                    <a:pt x="21519896" y="7883525"/>
                  </a:cubicBezTo>
                  <a:lnTo>
                    <a:pt x="120777" y="7883525"/>
                  </a:lnTo>
                  <a:cubicBezTo>
                    <a:pt x="88773" y="7883525"/>
                    <a:pt x="58039" y="7870825"/>
                    <a:pt x="35433" y="7848219"/>
                  </a:cubicBezTo>
                  <a:cubicBezTo>
                    <a:pt x="12827" y="7825613"/>
                    <a:pt x="0" y="7794752"/>
                    <a:pt x="0" y="7762748"/>
                  </a:cubicBezTo>
                  <a:lnTo>
                    <a:pt x="0" y="120777"/>
                  </a:lnTo>
                  <a:cubicBezTo>
                    <a:pt x="0" y="88773"/>
                    <a:pt x="12700" y="58039"/>
                    <a:pt x="35306" y="35306"/>
                  </a:cubicBezTo>
                  <a:cubicBezTo>
                    <a:pt x="57912" y="12573"/>
                    <a:pt x="88773" y="0"/>
                    <a:pt x="1207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936554" y="6637748"/>
            <a:ext cx="4662487" cy="57150"/>
            <a:chOff x="0" y="0"/>
            <a:chExt cx="6216650" cy="76200"/>
          </a:xfrm>
        </p:grpSpPr>
        <p:sp>
          <p:nvSpPr>
            <p:cNvPr id="6" name="Freeform 6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3287035" y="6637748"/>
            <a:ext cx="4662487" cy="57150"/>
            <a:chOff x="0" y="0"/>
            <a:chExt cx="6216650" cy="76200"/>
          </a:xfrm>
        </p:grpSpPr>
        <p:sp>
          <p:nvSpPr>
            <p:cNvPr id="8" name="Freeform 8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5637516" y="6637748"/>
            <a:ext cx="4662487" cy="57150"/>
            <a:chOff x="0" y="0"/>
            <a:chExt cx="6216650" cy="76200"/>
          </a:xfrm>
        </p:grpSpPr>
        <p:sp>
          <p:nvSpPr>
            <p:cNvPr id="10" name="Freeform 10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7987997" y="6637748"/>
            <a:ext cx="4662487" cy="57150"/>
            <a:chOff x="0" y="0"/>
            <a:chExt cx="6216650" cy="76200"/>
          </a:xfrm>
        </p:grpSpPr>
        <p:sp>
          <p:nvSpPr>
            <p:cNvPr id="12" name="Freeform 12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10338478" y="6637748"/>
            <a:ext cx="4662487" cy="57150"/>
            <a:chOff x="0" y="0"/>
            <a:chExt cx="6216650" cy="76200"/>
          </a:xfrm>
        </p:grpSpPr>
        <p:sp>
          <p:nvSpPr>
            <p:cNvPr id="14" name="Freeform 14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688959" y="6637748"/>
            <a:ext cx="4662487" cy="57150"/>
            <a:chOff x="0" y="0"/>
            <a:chExt cx="6216650" cy="76200"/>
          </a:xfrm>
        </p:grpSpPr>
        <p:sp>
          <p:nvSpPr>
            <p:cNvPr id="16" name="Freeform 16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028700" y="4363655"/>
            <a:ext cx="16230600" cy="919511"/>
            <a:chOff x="0" y="0"/>
            <a:chExt cx="21640800" cy="12260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640800" cy="1226058"/>
            </a:xfrm>
            <a:custGeom>
              <a:avLst/>
              <a:gdLst/>
              <a:ahLst/>
              <a:cxnLst/>
              <a:rect l="l" t="t" r="r" b="b"/>
              <a:pathLst>
                <a:path w="21640800" h="1226058">
                  <a:moveTo>
                    <a:pt x="0" y="0"/>
                  </a:moveTo>
                  <a:lnTo>
                    <a:pt x="21640800" y="0"/>
                  </a:lnTo>
                  <a:lnTo>
                    <a:pt x="21640800" y="1226058"/>
                  </a:lnTo>
                  <a:lnTo>
                    <a:pt x="0" y="1226058"/>
                  </a:lnTo>
                  <a:close/>
                </a:path>
              </a:pathLst>
            </a:custGeom>
            <a:solidFill>
              <a:srgbClr val="4478F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7470058" y="4776631"/>
            <a:ext cx="997404" cy="57150"/>
            <a:chOff x="0" y="0"/>
            <a:chExt cx="1329872" cy="76200"/>
          </a:xfrm>
        </p:grpSpPr>
        <p:sp>
          <p:nvSpPr>
            <p:cNvPr id="20" name="Freeform 20"/>
            <p:cNvSpPr/>
            <p:nvPr/>
          </p:nvSpPr>
          <p:spPr>
            <a:xfrm>
              <a:off x="50800" y="0"/>
              <a:ext cx="1253617" cy="101600"/>
            </a:xfrm>
            <a:custGeom>
              <a:avLst/>
              <a:gdLst/>
              <a:ahLst/>
              <a:cxnLst/>
              <a:rect l="l" t="t" r="r" b="b"/>
              <a:pathLst>
                <a:path w="1253617" h="101600">
                  <a:moveTo>
                    <a:pt x="0" y="0"/>
                  </a:moveTo>
                  <a:lnTo>
                    <a:pt x="1253617" y="0"/>
                  </a:lnTo>
                  <a:lnTo>
                    <a:pt x="125361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 rot="5400000">
            <a:off x="12171020" y="4776631"/>
            <a:ext cx="997404" cy="57150"/>
            <a:chOff x="0" y="0"/>
            <a:chExt cx="1329872" cy="76200"/>
          </a:xfrm>
        </p:grpSpPr>
        <p:sp>
          <p:nvSpPr>
            <p:cNvPr id="22" name="Freeform 22"/>
            <p:cNvSpPr/>
            <p:nvPr/>
          </p:nvSpPr>
          <p:spPr>
            <a:xfrm>
              <a:off x="50800" y="0"/>
              <a:ext cx="1253617" cy="101600"/>
            </a:xfrm>
            <a:custGeom>
              <a:avLst/>
              <a:gdLst/>
              <a:ahLst/>
              <a:cxnLst/>
              <a:rect l="l" t="t" r="r" b="b"/>
              <a:pathLst>
                <a:path w="1253617" h="101600">
                  <a:moveTo>
                    <a:pt x="0" y="0"/>
                  </a:moveTo>
                  <a:lnTo>
                    <a:pt x="1253617" y="0"/>
                  </a:lnTo>
                  <a:lnTo>
                    <a:pt x="125361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14521501" y="4776631"/>
            <a:ext cx="997404" cy="57150"/>
            <a:chOff x="0" y="0"/>
            <a:chExt cx="1329872" cy="76200"/>
          </a:xfrm>
        </p:grpSpPr>
        <p:sp>
          <p:nvSpPr>
            <p:cNvPr id="24" name="Freeform 24"/>
            <p:cNvSpPr/>
            <p:nvPr/>
          </p:nvSpPr>
          <p:spPr>
            <a:xfrm>
              <a:off x="50800" y="0"/>
              <a:ext cx="1253617" cy="101600"/>
            </a:xfrm>
            <a:custGeom>
              <a:avLst/>
              <a:gdLst/>
              <a:ahLst/>
              <a:cxnLst/>
              <a:rect l="l" t="t" r="r" b="b"/>
              <a:pathLst>
                <a:path w="1253617" h="101600">
                  <a:moveTo>
                    <a:pt x="0" y="0"/>
                  </a:moveTo>
                  <a:lnTo>
                    <a:pt x="1253617" y="0"/>
                  </a:lnTo>
                  <a:lnTo>
                    <a:pt x="125361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5843328" y="3274456"/>
            <a:ext cx="6601344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417">
                <a:solidFill>
                  <a:srgbClr val="545454"/>
                </a:solidFill>
                <a:ea typeface="Arimo" panose="020B0604020202020204"/>
              </a:rPr>
              <a:t>作品知识点清单</a:t>
            </a:r>
            <a:endParaRPr lang="en-US" sz="3600" spc="417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296373" y="4529933"/>
            <a:ext cx="232190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>
                <a:solidFill>
                  <a:srgbClr val="FFFFFF"/>
                </a:solidFill>
                <a:ea typeface="Arimo" panose="020B0604020202020204"/>
              </a:rPr>
              <a:t>所学知识的利用</a:t>
            </a:r>
            <a:endParaRPr lang="en-US" sz="2400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23996" y="5400675"/>
            <a:ext cx="1931313" cy="459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利用fromat打印图像的信息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  <a:p>
            <a:pPr>
              <a:lnSpc>
                <a:spcPts val="4090"/>
              </a:lnSpc>
            </a:pPr>
          </a:p>
          <a:p>
            <a:pPr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利用双重for循环对图像的行和列像素按顺序处理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  <a:p>
            <a:pPr>
              <a:lnSpc>
                <a:spcPts val="4090"/>
              </a:lnSpc>
            </a:pPr>
          </a:p>
          <a:p>
            <a:pPr algn="l">
              <a:lnSpc>
                <a:spcPts val="4090"/>
              </a:lnSpc>
            </a:pPr>
          </a:p>
        </p:txBody>
      </p:sp>
      <p:sp>
        <p:nvSpPr>
          <p:cNvPr id="28" name="TextBox 28"/>
          <p:cNvSpPr txBox="1"/>
          <p:nvPr/>
        </p:nvSpPr>
        <p:spPr>
          <a:xfrm>
            <a:off x="3382097" y="5400540"/>
            <a:ext cx="2207606" cy="202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利用if条件判断，对jpg文件和gif文件用不同函数进行处理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732578" y="5400540"/>
            <a:ext cx="2207606" cy="305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对输入文件名进行切片处理，以判断文件类型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  <a:p>
            <a:pPr>
              <a:lnSpc>
                <a:spcPts val="4090"/>
              </a:lnSpc>
            </a:pPr>
          </a:p>
          <a:p>
            <a:pPr algn="l"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利用def定义像素转字符的函数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28997" y="523875"/>
            <a:ext cx="6430006" cy="159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ea typeface="Arimo" panose="020B0604020202020204"/>
              </a:rPr>
              <a:t>知识点清单</a:t>
            </a:r>
            <a:endParaRPr lang="en-US" sz="7200">
              <a:solidFill>
                <a:srgbClr val="000000"/>
              </a:solidFill>
              <a:ea typeface="Arimo" panose="020B0604020202020204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028700" y="3084943"/>
            <a:ext cx="16230600" cy="5912624"/>
            <a:chOff x="0" y="0"/>
            <a:chExt cx="21640800" cy="78834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40673" cy="7883525"/>
            </a:xfrm>
            <a:custGeom>
              <a:avLst/>
              <a:gdLst/>
              <a:ahLst/>
              <a:cxnLst/>
              <a:rect l="l" t="t" r="r" b="b"/>
              <a:pathLst>
                <a:path w="21640673" h="7883525">
                  <a:moveTo>
                    <a:pt x="120777" y="0"/>
                  </a:moveTo>
                  <a:lnTo>
                    <a:pt x="21520023" y="0"/>
                  </a:lnTo>
                  <a:cubicBezTo>
                    <a:pt x="21552027" y="0"/>
                    <a:pt x="21582762" y="12700"/>
                    <a:pt x="21605367" y="35306"/>
                  </a:cubicBezTo>
                  <a:cubicBezTo>
                    <a:pt x="21627973" y="57912"/>
                    <a:pt x="21640673" y="88646"/>
                    <a:pt x="21640673" y="120650"/>
                  </a:cubicBezTo>
                  <a:lnTo>
                    <a:pt x="21640673" y="7762748"/>
                  </a:lnTo>
                  <a:cubicBezTo>
                    <a:pt x="21640673" y="7829423"/>
                    <a:pt x="21586571" y="7883525"/>
                    <a:pt x="21519896" y="7883525"/>
                  </a:cubicBezTo>
                  <a:lnTo>
                    <a:pt x="120777" y="7883525"/>
                  </a:lnTo>
                  <a:cubicBezTo>
                    <a:pt x="88773" y="7883525"/>
                    <a:pt x="58039" y="7870825"/>
                    <a:pt x="35433" y="7848219"/>
                  </a:cubicBezTo>
                  <a:cubicBezTo>
                    <a:pt x="12827" y="7825613"/>
                    <a:pt x="0" y="7794752"/>
                    <a:pt x="0" y="7762748"/>
                  </a:cubicBezTo>
                  <a:lnTo>
                    <a:pt x="0" y="120777"/>
                  </a:lnTo>
                  <a:cubicBezTo>
                    <a:pt x="0" y="88773"/>
                    <a:pt x="12700" y="58039"/>
                    <a:pt x="35306" y="35306"/>
                  </a:cubicBezTo>
                  <a:cubicBezTo>
                    <a:pt x="57912" y="12573"/>
                    <a:pt x="88773" y="0"/>
                    <a:pt x="1207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936554" y="6637748"/>
            <a:ext cx="4662487" cy="57150"/>
            <a:chOff x="0" y="0"/>
            <a:chExt cx="6216650" cy="76200"/>
          </a:xfrm>
        </p:grpSpPr>
        <p:sp>
          <p:nvSpPr>
            <p:cNvPr id="6" name="Freeform 6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3287035" y="6637748"/>
            <a:ext cx="4662487" cy="57150"/>
            <a:chOff x="0" y="0"/>
            <a:chExt cx="6216650" cy="76200"/>
          </a:xfrm>
        </p:grpSpPr>
        <p:sp>
          <p:nvSpPr>
            <p:cNvPr id="8" name="Freeform 8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5637516" y="6637748"/>
            <a:ext cx="4662487" cy="57150"/>
            <a:chOff x="0" y="0"/>
            <a:chExt cx="6216650" cy="76200"/>
          </a:xfrm>
        </p:grpSpPr>
        <p:sp>
          <p:nvSpPr>
            <p:cNvPr id="10" name="Freeform 10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7987997" y="6637748"/>
            <a:ext cx="4662487" cy="57150"/>
            <a:chOff x="0" y="0"/>
            <a:chExt cx="6216650" cy="76200"/>
          </a:xfrm>
        </p:grpSpPr>
        <p:sp>
          <p:nvSpPr>
            <p:cNvPr id="12" name="Freeform 12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10338478" y="6637748"/>
            <a:ext cx="4662487" cy="57150"/>
            <a:chOff x="0" y="0"/>
            <a:chExt cx="6216650" cy="76200"/>
          </a:xfrm>
        </p:grpSpPr>
        <p:sp>
          <p:nvSpPr>
            <p:cNvPr id="14" name="Freeform 14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688959" y="6637748"/>
            <a:ext cx="4662487" cy="57150"/>
            <a:chOff x="0" y="0"/>
            <a:chExt cx="6216650" cy="76200"/>
          </a:xfrm>
        </p:grpSpPr>
        <p:sp>
          <p:nvSpPr>
            <p:cNvPr id="16" name="Freeform 16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028700" y="4363655"/>
            <a:ext cx="16230600" cy="919511"/>
            <a:chOff x="0" y="0"/>
            <a:chExt cx="21640800" cy="12260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640800" cy="1226058"/>
            </a:xfrm>
            <a:custGeom>
              <a:avLst/>
              <a:gdLst/>
              <a:ahLst/>
              <a:cxnLst/>
              <a:rect l="l" t="t" r="r" b="b"/>
              <a:pathLst>
                <a:path w="21640800" h="1226058">
                  <a:moveTo>
                    <a:pt x="0" y="0"/>
                  </a:moveTo>
                  <a:lnTo>
                    <a:pt x="21640800" y="0"/>
                  </a:lnTo>
                  <a:lnTo>
                    <a:pt x="21640800" y="1226058"/>
                  </a:lnTo>
                  <a:lnTo>
                    <a:pt x="0" y="1226058"/>
                  </a:lnTo>
                  <a:close/>
                </a:path>
              </a:pathLst>
            </a:custGeom>
            <a:solidFill>
              <a:srgbClr val="4478F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7470058" y="4776631"/>
            <a:ext cx="997404" cy="57150"/>
            <a:chOff x="0" y="0"/>
            <a:chExt cx="1329872" cy="76200"/>
          </a:xfrm>
        </p:grpSpPr>
        <p:sp>
          <p:nvSpPr>
            <p:cNvPr id="20" name="Freeform 20"/>
            <p:cNvSpPr/>
            <p:nvPr/>
          </p:nvSpPr>
          <p:spPr>
            <a:xfrm>
              <a:off x="50800" y="0"/>
              <a:ext cx="1253617" cy="101600"/>
            </a:xfrm>
            <a:custGeom>
              <a:avLst/>
              <a:gdLst/>
              <a:ahLst/>
              <a:cxnLst/>
              <a:rect l="l" t="t" r="r" b="b"/>
              <a:pathLst>
                <a:path w="1253617" h="101600">
                  <a:moveTo>
                    <a:pt x="0" y="0"/>
                  </a:moveTo>
                  <a:lnTo>
                    <a:pt x="1253617" y="0"/>
                  </a:lnTo>
                  <a:lnTo>
                    <a:pt x="125361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 rot="5400000">
            <a:off x="12171020" y="4776631"/>
            <a:ext cx="997404" cy="57150"/>
            <a:chOff x="0" y="0"/>
            <a:chExt cx="1329872" cy="76200"/>
          </a:xfrm>
        </p:grpSpPr>
        <p:sp>
          <p:nvSpPr>
            <p:cNvPr id="22" name="Freeform 22"/>
            <p:cNvSpPr/>
            <p:nvPr/>
          </p:nvSpPr>
          <p:spPr>
            <a:xfrm>
              <a:off x="50800" y="0"/>
              <a:ext cx="1253617" cy="101600"/>
            </a:xfrm>
            <a:custGeom>
              <a:avLst/>
              <a:gdLst/>
              <a:ahLst/>
              <a:cxnLst/>
              <a:rect l="l" t="t" r="r" b="b"/>
              <a:pathLst>
                <a:path w="1253617" h="101600">
                  <a:moveTo>
                    <a:pt x="0" y="0"/>
                  </a:moveTo>
                  <a:lnTo>
                    <a:pt x="1253617" y="0"/>
                  </a:lnTo>
                  <a:lnTo>
                    <a:pt x="125361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14521501" y="4776631"/>
            <a:ext cx="997404" cy="57150"/>
            <a:chOff x="0" y="0"/>
            <a:chExt cx="1329872" cy="76200"/>
          </a:xfrm>
        </p:grpSpPr>
        <p:sp>
          <p:nvSpPr>
            <p:cNvPr id="24" name="Freeform 24"/>
            <p:cNvSpPr/>
            <p:nvPr/>
          </p:nvSpPr>
          <p:spPr>
            <a:xfrm>
              <a:off x="50800" y="0"/>
              <a:ext cx="1253617" cy="101600"/>
            </a:xfrm>
            <a:custGeom>
              <a:avLst/>
              <a:gdLst/>
              <a:ahLst/>
              <a:cxnLst/>
              <a:rect l="l" t="t" r="r" b="b"/>
              <a:pathLst>
                <a:path w="1253617" h="101600">
                  <a:moveTo>
                    <a:pt x="0" y="0"/>
                  </a:moveTo>
                  <a:lnTo>
                    <a:pt x="1253617" y="0"/>
                  </a:lnTo>
                  <a:lnTo>
                    <a:pt x="125361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5843328" y="3274456"/>
            <a:ext cx="6601344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417">
                <a:solidFill>
                  <a:srgbClr val="545454"/>
                </a:solidFill>
                <a:ea typeface="Arimo" panose="020B0604020202020204"/>
              </a:rPr>
              <a:t>作品知识点清单</a:t>
            </a:r>
            <a:endParaRPr lang="en-US" sz="3600" spc="417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296373" y="4529933"/>
            <a:ext cx="232190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>
                <a:solidFill>
                  <a:srgbClr val="FFFFFF"/>
                </a:solidFill>
                <a:ea typeface="Arimo" panose="020B0604020202020204"/>
              </a:rPr>
              <a:t>所学知识的利用</a:t>
            </a:r>
            <a:endParaRPr lang="en-US" sz="2400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23996" y="5400675"/>
            <a:ext cx="1931313" cy="459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利用fromat打印图像的信息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  <a:p>
            <a:pPr>
              <a:lnSpc>
                <a:spcPts val="4090"/>
              </a:lnSpc>
            </a:pPr>
          </a:p>
          <a:p>
            <a:pPr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利用双重for循环对图像的行和列像素按顺序处理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  <a:p>
            <a:pPr>
              <a:lnSpc>
                <a:spcPts val="4090"/>
              </a:lnSpc>
            </a:pPr>
          </a:p>
          <a:p>
            <a:pPr algn="l">
              <a:lnSpc>
                <a:spcPts val="4090"/>
              </a:lnSpc>
            </a:pPr>
          </a:p>
        </p:txBody>
      </p:sp>
      <p:sp>
        <p:nvSpPr>
          <p:cNvPr id="28" name="TextBox 28"/>
          <p:cNvSpPr txBox="1"/>
          <p:nvPr/>
        </p:nvSpPr>
        <p:spPr>
          <a:xfrm>
            <a:off x="3382097" y="5400540"/>
            <a:ext cx="2207606" cy="202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利用if条件判断，对jpg文件和gif文件用不同函数进行处理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732578" y="5400540"/>
            <a:ext cx="2207606" cy="305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对输入文件名进行切片处理，以判断文件类型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  <a:p>
            <a:pPr>
              <a:lnSpc>
                <a:spcPts val="4090"/>
              </a:lnSpc>
            </a:pPr>
          </a:p>
          <a:p>
            <a:pPr algn="l"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利用def定义像素转字符的函数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58288" y="4548138"/>
            <a:ext cx="232190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>
                <a:solidFill>
                  <a:srgbClr val="FFFFFF"/>
                </a:solidFill>
                <a:ea typeface="Arimo" panose="020B0604020202020204"/>
              </a:rPr>
              <a:t>文件读写</a:t>
            </a:r>
            <a:endParaRPr lang="en-US" sz="2400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025910" y="5400675"/>
            <a:ext cx="2207606" cy="254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利用上下文管理器，将字符图存入txt文件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  <a:p>
            <a:pPr>
              <a:lnSpc>
                <a:spcPts val="4090"/>
              </a:lnSpc>
            </a:pPr>
          </a:p>
          <a:p>
            <a:pPr algn="l">
              <a:lnSpc>
                <a:spcPts val="4090"/>
              </a:lnSpc>
            </a:pPr>
          </a:p>
        </p:txBody>
      </p:sp>
      <p:sp>
        <p:nvSpPr>
          <p:cNvPr id="32" name="TextBox 32"/>
          <p:cNvSpPr txBox="1"/>
          <p:nvPr/>
        </p:nvSpPr>
        <p:spPr>
          <a:xfrm>
            <a:off x="10390678" y="5400675"/>
            <a:ext cx="2207606" cy="202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利用imageio.imsave函数将字符动图储存进gif文件中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28997" y="523875"/>
            <a:ext cx="6430006" cy="159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ea typeface="Arimo" panose="020B0604020202020204"/>
              </a:rPr>
              <a:t>知识点清单</a:t>
            </a:r>
            <a:endParaRPr lang="en-US" sz="7200">
              <a:solidFill>
                <a:srgbClr val="000000"/>
              </a:solidFill>
              <a:ea typeface="Arimo" panose="020B0604020202020204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028700" y="3084943"/>
            <a:ext cx="16230600" cy="5912624"/>
            <a:chOff x="0" y="0"/>
            <a:chExt cx="21640800" cy="78834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40673" cy="7883525"/>
            </a:xfrm>
            <a:custGeom>
              <a:avLst/>
              <a:gdLst/>
              <a:ahLst/>
              <a:cxnLst/>
              <a:rect l="l" t="t" r="r" b="b"/>
              <a:pathLst>
                <a:path w="21640673" h="7883525">
                  <a:moveTo>
                    <a:pt x="120777" y="0"/>
                  </a:moveTo>
                  <a:lnTo>
                    <a:pt x="21520023" y="0"/>
                  </a:lnTo>
                  <a:cubicBezTo>
                    <a:pt x="21552027" y="0"/>
                    <a:pt x="21582762" y="12700"/>
                    <a:pt x="21605367" y="35306"/>
                  </a:cubicBezTo>
                  <a:cubicBezTo>
                    <a:pt x="21627973" y="57912"/>
                    <a:pt x="21640673" y="88646"/>
                    <a:pt x="21640673" y="120650"/>
                  </a:cubicBezTo>
                  <a:lnTo>
                    <a:pt x="21640673" y="7762748"/>
                  </a:lnTo>
                  <a:cubicBezTo>
                    <a:pt x="21640673" y="7829423"/>
                    <a:pt x="21586571" y="7883525"/>
                    <a:pt x="21519896" y="7883525"/>
                  </a:cubicBezTo>
                  <a:lnTo>
                    <a:pt x="120777" y="7883525"/>
                  </a:lnTo>
                  <a:cubicBezTo>
                    <a:pt x="88773" y="7883525"/>
                    <a:pt x="58039" y="7870825"/>
                    <a:pt x="35433" y="7848219"/>
                  </a:cubicBezTo>
                  <a:cubicBezTo>
                    <a:pt x="12827" y="7825613"/>
                    <a:pt x="0" y="7794752"/>
                    <a:pt x="0" y="7762748"/>
                  </a:cubicBezTo>
                  <a:lnTo>
                    <a:pt x="0" y="120777"/>
                  </a:lnTo>
                  <a:cubicBezTo>
                    <a:pt x="0" y="88773"/>
                    <a:pt x="12700" y="58039"/>
                    <a:pt x="35306" y="35306"/>
                  </a:cubicBezTo>
                  <a:cubicBezTo>
                    <a:pt x="57912" y="12573"/>
                    <a:pt x="88773" y="0"/>
                    <a:pt x="1207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936554" y="6637748"/>
            <a:ext cx="4662487" cy="57150"/>
            <a:chOff x="0" y="0"/>
            <a:chExt cx="6216650" cy="76200"/>
          </a:xfrm>
        </p:grpSpPr>
        <p:sp>
          <p:nvSpPr>
            <p:cNvPr id="6" name="Freeform 6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3287035" y="6637748"/>
            <a:ext cx="4662487" cy="57150"/>
            <a:chOff x="0" y="0"/>
            <a:chExt cx="6216650" cy="76200"/>
          </a:xfrm>
        </p:grpSpPr>
        <p:sp>
          <p:nvSpPr>
            <p:cNvPr id="8" name="Freeform 8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5637516" y="6637748"/>
            <a:ext cx="4662487" cy="57150"/>
            <a:chOff x="0" y="0"/>
            <a:chExt cx="6216650" cy="76200"/>
          </a:xfrm>
        </p:grpSpPr>
        <p:sp>
          <p:nvSpPr>
            <p:cNvPr id="10" name="Freeform 10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7987997" y="6637748"/>
            <a:ext cx="4662487" cy="57150"/>
            <a:chOff x="0" y="0"/>
            <a:chExt cx="6216650" cy="76200"/>
          </a:xfrm>
        </p:grpSpPr>
        <p:sp>
          <p:nvSpPr>
            <p:cNvPr id="12" name="Freeform 12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10338478" y="6637748"/>
            <a:ext cx="4662487" cy="57150"/>
            <a:chOff x="0" y="0"/>
            <a:chExt cx="6216650" cy="76200"/>
          </a:xfrm>
        </p:grpSpPr>
        <p:sp>
          <p:nvSpPr>
            <p:cNvPr id="14" name="Freeform 14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2688959" y="6637748"/>
            <a:ext cx="4662487" cy="57150"/>
            <a:chOff x="0" y="0"/>
            <a:chExt cx="6216650" cy="76200"/>
          </a:xfrm>
        </p:grpSpPr>
        <p:sp>
          <p:nvSpPr>
            <p:cNvPr id="16" name="Freeform 16"/>
            <p:cNvSpPr/>
            <p:nvPr/>
          </p:nvSpPr>
          <p:spPr>
            <a:xfrm>
              <a:off x="50800" y="0"/>
              <a:ext cx="6140450" cy="101600"/>
            </a:xfrm>
            <a:custGeom>
              <a:avLst/>
              <a:gdLst/>
              <a:ahLst/>
              <a:cxnLst/>
              <a:rect l="l" t="t" r="r" b="b"/>
              <a:pathLst>
                <a:path w="6140450" h="101600">
                  <a:moveTo>
                    <a:pt x="0" y="0"/>
                  </a:moveTo>
                  <a:lnTo>
                    <a:pt x="6140450" y="0"/>
                  </a:lnTo>
                  <a:lnTo>
                    <a:pt x="614045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E0E6F4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028700" y="4363655"/>
            <a:ext cx="16230600" cy="919511"/>
            <a:chOff x="0" y="0"/>
            <a:chExt cx="21640800" cy="12260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640800" cy="1226058"/>
            </a:xfrm>
            <a:custGeom>
              <a:avLst/>
              <a:gdLst/>
              <a:ahLst/>
              <a:cxnLst/>
              <a:rect l="l" t="t" r="r" b="b"/>
              <a:pathLst>
                <a:path w="21640800" h="1226058">
                  <a:moveTo>
                    <a:pt x="0" y="0"/>
                  </a:moveTo>
                  <a:lnTo>
                    <a:pt x="21640800" y="0"/>
                  </a:lnTo>
                  <a:lnTo>
                    <a:pt x="21640800" y="1226058"/>
                  </a:lnTo>
                  <a:lnTo>
                    <a:pt x="0" y="1226058"/>
                  </a:lnTo>
                  <a:close/>
                </a:path>
              </a:pathLst>
            </a:custGeom>
            <a:solidFill>
              <a:srgbClr val="4478F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7470058" y="4776631"/>
            <a:ext cx="997404" cy="57150"/>
            <a:chOff x="0" y="0"/>
            <a:chExt cx="1329872" cy="76200"/>
          </a:xfrm>
        </p:grpSpPr>
        <p:sp>
          <p:nvSpPr>
            <p:cNvPr id="20" name="Freeform 20"/>
            <p:cNvSpPr/>
            <p:nvPr/>
          </p:nvSpPr>
          <p:spPr>
            <a:xfrm>
              <a:off x="50800" y="0"/>
              <a:ext cx="1253617" cy="101600"/>
            </a:xfrm>
            <a:custGeom>
              <a:avLst/>
              <a:gdLst/>
              <a:ahLst/>
              <a:cxnLst/>
              <a:rect l="l" t="t" r="r" b="b"/>
              <a:pathLst>
                <a:path w="1253617" h="101600">
                  <a:moveTo>
                    <a:pt x="0" y="0"/>
                  </a:moveTo>
                  <a:lnTo>
                    <a:pt x="1253617" y="0"/>
                  </a:lnTo>
                  <a:lnTo>
                    <a:pt x="125361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 rot="5400000">
            <a:off x="12171020" y="4776631"/>
            <a:ext cx="997404" cy="57150"/>
            <a:chOff x="0" y="0"/>
            <a:chExt cx="1329872" cy="76200"/>
          </a:xfrm>
        </p:grpSpPr>
        <p:sp>
          <p:nvSpPr>
            <p:cNvPr id="22" name="Freeform 22"/>
            <p:cNvSpPr/>
            <p:nvPr/>
          </p:nvSpPr>
          <p:spPr>
            <a:xfrm>
              <a:off x="50800" y="0"/>
              <a:ext cx="1253617" cy="101600"/>
            </a:xfrm>
            <a:custGeom>
              <a:avLst/>
              <a:gdLst/>
              <a:ahLst/>
              <a:cxnLst/>
              <a:rect l="l" t="t" r="r" b="b"/>
              <a:pathLst>
                <a:path w="1253617" h="101600">
                  <a:moveTo>
                    <a:pt x="0" y="0"/>
                  </a:moveTo>
                  <a:lnTo>
                    <a:pt x="1253617" y="0"/>
                  </a:lnTo>
                  <a:lnTo>
                    <a:pt x="125361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14521501" y="4776631"/>
            <a:ext cx="997404" cy="57150"/>
            <a:chOff x="0" y="0"/>
            <a:chExt cx="1329872" cy="76200"/>
          </a:xfrm>
        </p:grpSpPr>
        <p:sp>
          <p:nvSpPr>
            <p:cNvPr id="24" name="Freeform 24"/>
            <p:cNvSpPr/>
            <p:nvPr/>
          </p:nvSpPr>
          <p:spPr>
            <a:xfrm>
              <a:off x="50800" y="0"/>
              <a:ext cx="1253617" cy="101600"/>
            </a:xfrm>
            <a:custGeom>
              <a:avLst/>
              <a:gdLst/>
              <a:ahLst/>
              <a:cxnLst/>
              <a:rect l="l" t="t" r="r" b="b"/>
              <a:pathLst>
                <a:path w="1253617" h="101600">
                  <a:moveTo>
                    <a:pt x="0" y="0"/>
                  </a:moveTo>
                  <a:lnTo>
                    <a:pt x="1253617" y="0"/>
                  </a:lnTo>
                  <a:lnTo>
                    <a:pt x="1253617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5843328" y="3274456"/>
            <a:ext cx="6601344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417">
                <a:solidFill>
                  <a:srgbClr val="545454"/>
                </a:solidFill>
                <a:ea typeface="Arimo" panose="020B0604020202020204"/>
              </a:rPr>
              <a:t>作品知识点清单</a:t>
            </a:r>
            <a:endParaRPr lang="en-US" sz="3600" spc="417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296373" y="4529933"/>
            <a:ext cx="232190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>
                <a:solidFill>
                  <a:srgbClr val="FFFFFF"/>
                </a:solidFill>
                <a:ea typeface="Arimo" panose="020B0604020202020204"/>
              </a:rPr>
              <a:t>所学知识的利用</a:t>
            </a:r>
            <a:endParaRPr lang="en-US" sz="2400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838814" y="4548138"/>
            <a:ext cx="188772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>
                <a:solidFill>
                  <a:srgbClr val="FFFFFF"/>
                </a:solidFill>
                <a:ea typeface="Arimo" panose="020B0604020202020204"/>
              </a:rPr>
              <a:t>已学</a:t>
            </a:r>
            <a:r>
              <a:rPr lang="en-US" sz="2400">
                <a:solidFill>
                  <a:srgbClr val="FFFFFF"/>
                </a:solidFill>
                <a:ea typeface="Arimo" panose="020B0604020202020204"/>
              </a:rPr>
              <a:t>第三方库</a:t>
            </a:r>
            <a:endParaRPr lang="en-US" sz="2400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191653" y="4548138"/>
            <a:ext cx="188772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>
                <a:solidFill>
                  <a:srgbClr val="FFFFFF"/>
                </a:solidFill>
                <a:ea typeface="Arimo" panose="020B0604020202020204"/>
              </a:rPr>
              <a:t>自学</a:t>
            </a:r>
            <a:r>
              <a:rPr lang="en-US" sz="2400">
                <a:solidFill>
                  <a:srgbClr val="FFFFFF"/>
                </a:solidFill>
                <a:ea typeface="Arimo" panose="020B0604020202020204"/>
              </a:rPr>
              <a:t>第三方库</a:t>
            </a:r>
            <a:endParaRPr lang="en-US" sz="2400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23996" y="5400675"/>
            <a:ext cx="1931313" cy="459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利用fromat打印图像的信息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  <a:p>
            <a:pPr>
              <a:lnSpc>
                <a:spcPts val="4090"/>
              </a:lnSpc>
            </a:pPr>
          </a:p>
          <a:p>
            <a:pPr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利用双重for循环对图像的行和列像素按顺序处理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  <a:p>
            <a:pPr>
              <a:lnSpc>
                <a:spcPts val="4090"/>
              </a:lnSpc>
            </a:pPr>
          </a:p>
          <a:p>
            <a:pPr algn="l">
              <a:lnSpc>
                <a:spcPts val="4090"/>
              </a:lnSpc>
            </a:pPr>
          </a:p>
        </p:txBody>
      </p:sp>
      <p:sp>
        <p:nvSpPr>
          <p:cNvPr id="30" name="TextBox 30"/>
          <p:cNvSpPr txBox="1"/>
          <p:nvPr/>
        </p:nvSpPr>
        <p:spPr>
          <a:xfrm>
            <a:off x="12966065" y="5524500"/>
            <a:ext cx="1633220" cy="177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2400">
                <a:solidFill>
                  <a:srgbClr val="545454"/>
                </a:solidFill>
                <a:latin typeface="Arimo" panose="020B0604020202020204"/>
              </a:rPr>
              <a:t>numpy（科学计算扩展库）</a:t>
            </a:r>
            <a:r>
              <a:rPr lang="en-US" sz="2400">
                <a:solidFill>
                  <a:srgbClr val="545454"/>
                </a:solidFill>
                <a:latin typeface="Arimo" panose="020B0604020202020204"/>
              </a:rPr>
              <a:t>matplotlib（绘图）</a:t>
            </a:r>
            <a:endParaRPr lang="en-US" sz="2400">
              <a:solidFill>
                <a:srgbClr val="545454"/>
              </a:solidFill>
              <a:latin typeface="Arimo" panose="020B06040202020202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333509" y="5524500"/>
            <a:ext cx="1604010" cy="318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0"/>
              </a:lnSpc>
            </a:pPr>
            <a:r>
              <a:rPr lang="en-US" sz="2400">
                <a:solidFill>
                  <a:srgbClr val="545454"/>
                </a:solidFill>
                <a:latin typeface="Arimo" panose="020B0604020202020204"/>
              </a:rPr>
              <a:t>imageio(读取和写入各种图像数据)</a:t>
            </a:r>
            <a:endParaRPr lang="en-US" sz="2400">
              <a:solidFill>
                <a:srgbClr val="545454"/>
              </a:solidFill>
              <a:latin typeface="Arimo" panose="020B0604020202020204"/>
            </a:endParaRPr>
          </a:p>
          <a:p>
            <a:pPr algn="l">
              <a:lnSpc>
                <a:spcPts val="2790"/>
              </a:lnSpc>
            </a:pPr>
            <a:r>
              <a:rPr lang="en-US" sz="2400">
                <a:solidFill>
                  <a:srgbClr val="545454"/>
                </a:solidFill>
                <a:latin typeface="Arimo" panose="020B0604020202020204"/>
              </a:rPr>
              <a:t>image（图像处理）</a:t>
            </a:r>
            <a:endParaRPr lang="en-US" sz="2400">
              <a:solidFill>
                <a:srgbClr val="545454"/>
              </a:solidFill>
              <a:latin typeface="Arimo" panose="020B0604020202020204"/>
            </a:endParaRPr>
          </a:p>
          <a:p>
            <a:pPr algn="l">
              <a:lnSpc>
                <a:spcPts val="2790"/>
              </a:lnSpc>
            </a:pPr>
            <a:r>
              <a:rPr lang="en-US" sz="2400">
                <a:solidFill>
                  <a:srgbClr val="545454"/>
                </a:solidFill>
                <a:latin typeface="Arimo" panose="020B0604020202020204"/>
              </a:rPr>
              <a:t>cv2（图像处理）</a:t>
            </a:r>
            <a:endParaRPr lang="en-US" sz="2400">
              <a:solidFill>
                <a:srgbClr val="545454"/>
              </a:solidFill>
              <a:latin typeface="Arimo" panose="020B0604020202020204"/>
            </a:endParaRPr>
          </a:p>
          <a:p>
            <a:pPr algn="l">
              <a:lnSpc>
                <a:spcPts val="2790"/>
              </a:lnSpc>
            </a:pPr>
          </a:p>
        </p:txBody>
      </p:sp>
      <p:sp>
        <p:nvSpPr>
          <p:cNvPr id="32" name="TextBox 32"/>
          <p:cNvSpPr txBox="1"/>
          <p:nvPr/>
        </p:nvSpPr>
        <p:spPr>
          <a:xfrm>
            <a:off x="3382097" y="5400540"/>
            <a:ext cx="2207606" cy="202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利用if条件判断，对jpg文件和gif文件用不同函数进行处理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732578" y="5400540"/>
            <a:ext cx="2207606" cy="305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对输入文件名进行切片处理，以判断文件类型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  <a:p>
            <a:pPr>
              <a:lnSpc>
                <a:spcPts val="4090"/>
              </a:lnSpc>
            </a:pPr>
          </a:p>
          <a:p>
            <a:pPr algn="l"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利用def定义像素转字符的函数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158288" y="4548138"/>
            <a:ext cx="232190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400">
                <a:solidFill>
                  <a:srgbClr val="FFFFFF"/>
                </a:solidFill>
                <a:ea typeface="Arimo" panose="020B0604020202020204"/>
              </a:rPr>
              <a:t>文件读写</a:t>
            </a:r>
            <a:endParaRPr lang="en-US" sz="2400">
              <a:solidFill>
                <a:srgbClr val="FFFFFF"/>
              </a:solidFill>
              <a:ea typeface="Arimo" panose="020B06040202020202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025910" y="5400675"/>
            <a:ext cx="2207606" cy="254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利用上下文管理器，将字符图存入txt文件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  <a:p>
            <a:pPr>
              <a:lnSpc>
                <a:spcPts val="4090"/>
              </a:lnSpc>
            </a:pPr>
          </a:p>
          <a:p>
            <a:pPr algn="l">
              <a:lnSpc>
                <a:spcPts val="4090"/>
              </a:lnSpc>
            </a:pPr>
          </a:p>
        </p:txBody>
      </p:sp>
      <p:sp>
        <p:nvSpPr>
          <p:cNvPr id="36" name="TextBox 36"/>
          <p:cNvSpPr txBox="1"/>
          <p:nvPr/>
        </p:nvSpPr>
        <p:spPr>
          <a:xfrm>
            <a:off x="10390678" y="5400675"/>
            <a:ext cx="2207606" cy="202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sz="2400">
                <a:solidFill>
                  <a:srgbClr val="545454"/>
                </a:solidFill>
                <a:ea typeface="Arimo" panose="020B0604020202020204"/>
              </a:rPr>
              <a:t>利用imageio.imsave函数将字符动图储存进gif文件中</a:t>
            </a:r>
            <a:endParaRPr lang="en-US" sz="2400">
              <a:solidFill>
                <a:srgbClr val="545454"/>
              </a:solidFill>
              <a:ea typeface="Arimo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3673" r="33021" b="45121"/>
          <a:stretch>
            <a:fillRect/>
          </a:stretch>
        </p:blipFill>
        <p:spPr>
          <a:xfrm>
            <a:off x="0" y="1028700"/>
            <a:ext cx="6838656" cy="88207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t="54606" b="1721"/>
          <a:stretch>
            <a:fillRect/>
          </a:stretch>
        </p:blipFill>
        <p:spPr>
          <a:xfrm>
            <a:off x="7283540" y="1384894"/>
            <a:ext cx="11004460" cy="8108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765475" y="-104775"/>
            <a:ext cx="467360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ea typeface="WenQuanYi Bold"/>
              </a:rPr>
              <a:t>源代码</a:t>
            </a:r>
            <a:endParaRPr lang="en-US" sz="5200">
              <a:solidFill>
                <a:srgbClr val="000000"/>
              </a:solidFill>
              <a:ea typeface="WenQuanYi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19802" y="76200"/>
            <a:ext cx="6430006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ea typeface="Arimo" panose="020B0604020202020204"/>
              </a:rPr>
              <a:t>调用及输入</a:t>
            </a:r>
            <a:endParaRPr lang="en-US" sz="7200">
              <a:solidFill>
                <a:srgbClr val="000000"/>
              </a:solidFill>
              <a:ea typeface="Arimo" panose="020B0604020202020204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b="27526"/>
          <a:stretch>
            <a:fillRect/>
          </a:stretch>
        </p:blipFill>
        <p:spPr>
          <a:xfrm>
            <a:off x="2272377" y="3834163"/>
            <a:ext cx="14849747" cy="2982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72448" y="132080"/>
            <a:ext cx="594310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ea typeface="WenQuanYi Bold"/>
              </a:rPr>
              <a:t>调用第三方库的方法</a:t>
            </a:r>
            <a:endParaRPr lang="en-US" sz="5200">
              <a:solidFill>
                <a:srgbClr val="000000"/>
              </a:solidFill>
              <a:ea typeface="WenQuanYi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22975" y="1305408"/>
            <a:ext cx="10098947" cy="25139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72448" y="132080"/>
            <a:ext cx="5943104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ea typeface="WenQuanYi Bold"/>
              </a:rPr>
              <a:t>调用第三方库的方法</a:t>
            </a:r>
            <a:endParaRPr lang="en-US" sz="5200">
              <a:solidFill>
                <a:srgbClr val="000000"/>
              </a:solidFill>
              <a:ea typeface="WenQuanYi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62139" y="4818379"/>
            <a:ext cx="8761191" cy="58690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03226" y="870323"/>
            <a:ext cx="4430461" cy="232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35"/>
              </a:lnSpc>
            </a:pPr>
            <a:r>
              <a:rPr lang="en-US" sz="11950" spc="1385">
                <a:solidFill>
                  <a:srgbClr val="000000"/>
                </a:solidFill>
                <a:ea typeface="Arimo" panose="020B0604020202020204"/>
              </a:rPr>
              <a:t>目录</a:t>
            </a:r>
            <a:endParaRPr lang="en-US" sz="11950" spc="1385">
              <a:solidFill>
                <a:srgbClr val="000000"/>
              </a:solidFill>
              <a:ea typeface="Arimo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40407" y="2944955"/>
            <a:ext cx="4393279" cy="107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5"/>
              </a:lnSpc>
            </a:pPr>
            <a:r>
              <a:rPr lang="en-US" sz="5705">
                <a:solidFill>
                  <a:srgbClr val="000000"/>
                </a:solidFill>
                <a:latin typeface="DM Sans"/>
              </a:rPr>
              <a:t>Contents</a:t>
            </a:r>
            <a:endParaRPr lang="en-US" sz="5705">
              <a:solidFill>
                <a:srgbClr val="000000"/>
              </a:solidFill>
              <a:latin typeface="DM Sans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9560519" y="942033"/>
            <a:ext cx="3692228" cy="4068117"/>
            <a:chOff x="0" y="0"/>
            <a:chExt cx="4922971" cy="54241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3028" cy="5424170"/>
            </a:xfrm>
            <a:custGeom>
              <a:avLst/>
              <a:gdLst/>
              <a:ahLst/>
              <a:cxnLst/>
              <a:rect l="l" t="t" r="r" b="b"/>
              <a:pathLst>
                <a:path w="4923028" h="5424170">
                  <a:moveTo>
                    <a:pt x="541401" y="0"/>
                  </a:moveTo>
                  <a:lnTo>
                    <a:pt x="4381627" y="0"/>
                  </a:lnTo>
                  <a:cubicBezTo>
                    <a:pt x="4525264" y="0"/>
                    <a:pt x="4662932" y="57023"/>
                    <a:pt x="4764405" y="158623"/>
                  </a:cubicBezTo>
                  <a:cubicBezTo>
                    <a:pt x="4865878" y="260223"/>
                    <a:pt x="4923028" y="397891"/>
                    <a:pt x="4923028" y="541401"/>
                  </a:cubicBezTo>
                  <a:lnTo>
                    <a:pt x="4923028" y="4882769"/>
                  </a:lnTo>
                  <a:cubicBezTo>
                    <a:pt x="4923028" y="5026406"/>
                    <a:pt x="4866005" y="5164074"/>
                    <a:pt x="4764405" y="5265547"/>
                  </a:cubicBezTo>
                  <a:cubicBezTo>
                    <a:pt x="4662805" y="5367020"/>
                    <a:pt x="4525137" y="5424170"/>
                    <a:pt x="4381627" y="5424170"/>
                  </a:cubicBezTo>
                  <a:lnTo>
                    <a:pt x="541401" y="5424170"/>
                  </a:lnTo>
                  <a:cubicBezTo>
                    <a:pt x="397764" y="5424170"/>
                    <a:pt x="260096" y="5367147"/>
                    <a:pt x="158623" y="5265547"/>
                  </a:cubicBezTo>
                  <a:cubicBezTo>
                    <a:pt x="57150" y="5163947"/>
                    <a:pt x="0" y="5026406"/>
                    <a:pt x="0" y="4882769"/>
                  </a:cubicBezTo>
                  <a:lnTo>
                    <a:pt x="0" y="541401"/>
                  </a:lnTo>
                  <a:cubicBezTo>
                    <a:pt x="0" y="397764"/>
                    <a:pt x="57023" y="260096"/>
                    <a:pt x="158623" y="158623"/>
                  </a:cubicBezTo>
                  <a:cubicBezTo>
                    <a:pt x="260223" y="57150"/>
                    <a:pt x="397764" y="0"/>
                    <a:pt x="541401" y="0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9560519" y="5276850"/>
            <a:ext cx="3692228" cy="4068117"/>
            <a:chOff x="0" y="0"/>
            <a:chExt cx="4922971" cy="54241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23028" cy="5424170"/>
            </a:xfrm>
            <a:custGeom>
              <a:avLst/>
              <a:gdLst/>
              <a:ahLst/>
              <a:cxnLst/>
              <a:rect l="l" t="t" r="r" b="b"/>
              <a:pathLst>
                <a:path w="4923028" h="5424170">
                  <a:moveTo>
                    <a:pt x="541401" y="0"/>
                  </a:moveTo>
                  <a:lnTo>
                    <a:pt x="4381627" y="0"/>
                  </a:lnTo>
                  <a:cubicBezTo>
                    <a:pt x="4525264" y="0"/>
                    <a:pt x="4662932" y="57023"/>
                    <a:pt x="4764405" y="158623"/>
                  </a:cubicBezTo>
                  <a:cubicBezTo>
                    <a:pt x="4865878" y="260223"/>
                    <a:pt x="4923028" y="397891"/>
                    <a:pt x="4923028" y="541401"/>
                  </a:cubicBezTo>
                  <a:lnTo>
                    <a:pt x="4923028" y="4882769"/>
                  </a:lnTo>
                  <a:cubicBezTo>
                    <a:pt x="4923028" y="5026406"/>
                    <a:pt x="4866005" y="5164074"/>
                    <a:pt x="4764405" y="5265547"/>
                  </a:cubicBezTo>
                  <a:cubicBezTo>
                    <a:pt x="4662805" y="5367020"/>
                    <a:pt x="4525137" y="5424170"/>
                    <a:pt x="4381627" y="5424170"/>
                  </a:cubicBezTo>
                  <a:lnTo>
                    <a:pt x="541401" y="5424170"/>
                  </a:lnTo>
                  <a:cubicBezTo>
                    <a:pt x="397764" y="5424170"/>
                    <a:pt x="260096" y="5367147"/>
                    <a:pt x="158623" y="5265547"/>
                  </a:cubicBezTo>
                  <a:cubicBezTo>
                    <a:pt x="57150" y="5163947"/>
                    <a:pt x="0" y="5026406"/>
                    <a:pt x="0" y="4882769"/>
                  </a:cubicBezTo>
                  <a:lnTo>
                    <a:pt x="0" y="541401"/>
                  </a:lnTo>
                  <a:cubicBezTo>
                    <a:pt x="0" y="397764"/>
                    <a:pt x="57023" y="260096"/>
                    <a:pt x="158623" y="158623"/>
                  </a:cubicBezTo>
                  <a:cubicBezTo>
                    <a:pt x="260223" y="57150"/>
                    <a:pt x="397764" y="0"/>
                    <a:pt x="541401" y="0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3567072" y="942033"/>
            <a:ext cx="3692228" cy="4068117"/>
            <a:chOff x="0" y="0"/>
            <a:chExt cx="4922971" cy="54241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23028" cy="5424170"/>
            </a:xfrm>
            <a:custGeom>
              <a:avLst/>
              <a:gdLst/>
              <a:ahLst/>
              <a:cxnLst/>
              <a:rect l="l" t="t" r="r" b="b"/>
              <a:pathLst>
                <a:path w="4923028" h="5424170">
                  <a:moveTo>
                    <a:pt x="541401" y="0"/>
                  </a:moveTo>
                  <a:lnTo>
                    <a:pt x="4381627" y="0"/>
                  </a:lnTo>
                  <a:cubicBezTo>
                    <a:pt x="4525264" y="0"/>
                    <a:pt x="4662932" y="57023"/>
                    <a:pt x="4764405" y="158623"/>
                  </a:cubicBezTo>
                  <a:cubicBezTo>
                    <a:pt x="4865878" y="260223"/>
                    <a:pt x="4923028" y="397891"/>
                    <a:pt x="4923028" y="541401"/>
                  </a:cubicBezTo>
                  <a:lnTo>
                    <a:pt x="4923028" y="4882769"/>
                  </a:lnTo>
                  <a:cubicBezTo>
                    <a:pt x="4923028" y="5026406"/>
                    <a:pt x="4866005" y="5164074"/>
                    <a:pt x="4764405" y="5265547"/>
                  </a:cubicBezTo>
                  <a:cubicBezTo>
                    <a:pt x="4662805" y="5367020"/>
                    <a:pt x="4525137" y="5424170"/>
                    <a:pt x="4381627" y="5424170"/>
                  </a:cubicBezTo>
                  <a:lnTo>
                    <a:pt x="541401" y="5424170"/>
                  </a:lnTo>
                  <a:cubicBezTo>
                    <a:pt x="397764" y="5424170"/>
                    <a:pt x="260096" y="5367147"/>
                    <a:pt x="158623" y="5265547"/>
                  </a:cubicBezTo>
                  <a:cubicBezTo>
                    <a:pt x="57150" y="5163947"/>
                    <a:pt x="0" y="5026406"/>
                    <a:pt x="0" y="4882769"/>
                  </a:cubicBezTo>
                  <a:lnTo>
                    <a:pt x="0" y="541401"/>
                  </a:lnTo>
                  <a:cubicBezTo>
                    <a:pt x="0" y="397764"/>
                    <a:pt x="57023" y="260096"/>
                    <a:pt x="158623" y="158623"/>
                  </a:cubicBezTo>
                  <a:cubicBezTo>
                    <a:pt x="260223" y="57150"/>
                    <a:pt x="397764" y="0"/>
                    <a:pt x="541401" y="0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13567072" y="5276850"/>
            <a:ext cx="3692228" cy="4068117"/>
            <a:chOff x="0" y="0"/>
            <a:chExt cx="4922971" cy="54241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23028" cy="5424170"/>
            </a:xfrm>
            <a:custGeom>
              <a:avLst/>
              <a:gdLst/>
              <a:ahLst/>
              <a:cxnLst/>
              <a:rect l="l" t="t" r="r" b="b"/>
              <a:pathLst>
                <a:path w="4923028" h="5424170">
                  <a:moveTo>
                    <a:pt x="541401" y="0"/>
                  </a:moveTo>
                  <a:lnTo>
                    <a:pt x="4381627" y="0"/>
                  </a:lnTo>
                  <a:cubicBezTo>
                    <a:pt x="4525264" y="0"/>
                    <a:pt x="4662932" y="57023"/>
                    <a:pt x="4764405" y="158623"/>
                  </a:cubicBezTo>
                  <a:cubicBezTo>
                    <a:pt x="4865878" y="260223"/>
                    <a:pt x="4923028" y="397891"/>
                    <a:pt x="4923028" y="541401"/>
                  </a:cubicBezTo>
                  <a:lnTo>
                    <a:pt x="4923028" y="4882769"/>
                  </a:lnTo>
                  <a:cubicBezTo>
                    <a:pt x="4923028" y="5026406"/>
                    <a:pt x="4866005" y="5164074"/>
                    <a:pt x="4764405" y="5265547"/>
                  </a:cubicBezTo>
                  <a:cubicBezTo>
                    <a:pt x="4662805" y="5367020"/>
                    <a:pt x="4525137" y="5424170"/>
                    <a:pt x="4381627" y="5424170"/>
                  </a:cubicBezTo>
                  <a:lnTo>
                    <a:pt x="541401" y="5424170"/>
                  </a:lnTo>
                  <a:cubicBezTo>
                    <a:pt x="397764" y="5424170"/>
                    <a:pt x="260096" y="5367147"/>
                    <a:pt x="158623" y="5265547"/>
                  </a:cubicBezTo>
                  <a:cubicBezTo>
                    <a:pt x="57150" y="5163947"/>
                    <a:pt x="0" y="5026406"/>
                    <a:pt x="0" y="4882769"/>
                  </a:cubicBezTo>
                  <a:lnTo>
                    <a:pt x="0" y="541401"/>
                  </a:lnTo>
                  <a:cubicBezTo>
                    <a:pt x="0" y="397764"/>
                    <a:pt x="57023" y="260096"/>
                    <a:pt x="158623" y="158623"/>
                  </a:cubicBezTo>
                  <a:cubicBezTo>
                    <a:pt x="260223" y="57150"/>
                    <a:pt x="397764" y="0"/>
                    <a:pt x="541401" y="0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0138572" y="3308161"/>
            <a:ext cx="2517572" cy="19050"/>
            <a:chOff x="0" y="0"/>
            <a:chExt cx="3356763" cy="25400"/>
          </a:xfrm>
        </p:grpSpPr>
        <p:sp>
          <p:nvSpPr>
            <p:cNvPr id="14" name="Freeform 14"/>
            <p:cNvSpPr/>
            <p:nvPr/>
          </p:nvSpPr>
          <p:spPr>
            <a:xfrm>
              <a:off x="12700" y="0"/>
              <a:ext cx="3331337" cy="25400"/>
            </a:xfrm>
            <a:custGeom>
              <a:avLst/>
              <a:gdLst/>
              <a:ahLst/>
              <a:cxnLst/>
              <a:rect l="l" t="t" r="r" b="b"/>
              <a:pathLst>
                <a:path w="3331337" h="25400">
                  <a:moveTo>
                    <a:pt x="0" y="0"/>
                  </a:moveTo>
                  <a:lnTo>
                    <a:pt x="3331337" y="0"/>
                  </a:lnTo>
                  <a:lnTo>
                    <a:pt x="333133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478FD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4110670" y="3308161"/>
            <a:ext cx="2517572" cy="19050"/>
            <a:chOff x="0" y="0"/>
            <a:chExt cx="3356763" cy="25400"/>
          </a:xfrm>
        </p:grpSpPr>
        <p:sp>
          <p:nvSpPr>
            <p:cNvPr id="16" name="Freeform 16"/>
            <p:cNvSpPr/>
            <p:nvPr/>
          </p:nvSpPr>
          <p:spPr>
            <a:xfrm>
              <a:off x="12700" y="0"/>
              <a:ext cx="3331337" cy="25400"/>
            </a:xfrm>
            <a:custGeom>
              <a:avLst/>
              <a:gdLst/>
              <a:ahLst/>
              <a:cxnLst/>
              <a:rect l="l" t="t" r="r" b="b"/>
              <a:pathLst>
                <a:path w="3331337" h="25400">
                  <a:moveTo>
                    <a:pt x="0" y="0"/>
                  </a:moveTo>
                  <a:lnTo>
                    <a:pt x="3331337" y="0"/>
                  </a:lnTo>
                  <a:lnTo>
                    <a:pt x="333133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478F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0138572" y="7730321"/>
            <a:ext cx="2517572" cy="19050"/>
            <a:chOff x="0" y="0"/>
            <a:chExt cx="3356763" cy="25400"/>
          </a:xfrm>
        </p:grpSpPr>
        <p:sp>
          <p:nvSpPr>
            <p:cNvPr id="18" name="Freeform 18"/>
            <p:cNvSpPr/>
            <p:nvPr/>
          </p:nvSpPr>
          <p:spPr>
            <a:xfrm>
              <a:off x="12700" y="0"/>
              <a:ext cx="3331337" cy="25400"/>
            </a:xfrm>
            <a:custGeom>
              <a:avLst/>
              <a:gdLst/>
              <a:ahLst/>
              <a:cxnLst/>
              <a:rect l="l" t="t" r="r" b="b"/>
              <a:pathLst>
                <a:path w="3331337" h="25400">
                  <a:moveTo>
                    <a:pt x="0" y="0"/>
                  </a:moveTo>
                  <a:lnTo>
                    <a:pt x="3331337" y="0"/>
                  </a:lnTo>
                  <a:lnTo>
                    <a:pt x="333133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478FD"/>
            </a:solid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4091620" y="7730321"/>
            <a:ext cx="2517572" cy="19050"/>
            <a:chOff x="0" y="0"/>
            <a:chExt cx="3356763" cy="25400"/>
          </a:xfrm>
        </p:grpSpPr>
        <p:sp>
          <p:nvSpPr>
            <p:cNvPr id="20" name="Freeform 20"/>
            <p:cNvSpPr/>
            <p:nvPr/>
          </p:nvSpPr>
          <p:spPr>
            <a:xfrm>
              <a:off x="12700" y="0"/>
              <a:ext cx="3331337" cy="25400"/>
            </a:xfrm>
            <a:custGeom>
              <a:avLst/>
              <a:gdLst/>
              <a:ahLst/>
              <a:cxnLst/>
              <a:rect l="l" t="t" r="r" b="b"/>
              <a:pathLst>
                <a:path w="3331337" h="25400">
                  <a:moveTo>
                    <a:pt x="0" y="0"/>
                  </a:moveTo>
                  <a:lnTo>
                    <a:pt x="3331337" y="0"/>
                  </a:lnTo>
                  <a:lnTo>
                    <a:pt x="333133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478F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0148097" y="377765"/>
            <a:ext cx="2498522" cy="266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2964FC"/>
                </a:solidFill>
                <a:latin typeface="DM Sans Italics"/>
              </a:rPr>
              <a:t>01</a:t>
            </a:r>
            <a:endParaRPr lang="en-US" sz="12160">
              <a:solidFill>
                <a:srgbClr val="2964FC"/>
              </a:solidFill>
              <a:latin typeface="DM Sans Itali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120195" y="377765"/>
            <a:ext cx="2498522" cy="266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2964FC"/>
                </a:solidFill>
                <a:latin typeface="DM Sans Italics"/>
              </a:rPr>
              <a:t>02</a:t>
            </a:r>
            <a:endParaRPr lang="en-US" sz="12160">
              <a:solidFill>
                <a:srgbClr val="2964FC"/>
              </a:solidFill>
              <a:latin typeface="DM Sans Itali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48097" y="4799924"/>
            <a:ext cx="2498522" cy="266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2964FC"/>
                </a:solidFill>
                <a:latin typeface="DM Sans Italics"/>
              </a:rPr>
              <a:t>03</a:t>
            </a:r>
            <a:endParaRPr lang="en-US" sz="12160">
              <a:solidFill>
                <a:srgbClr val="2964FC"/>
              </a:solidFill>
              <a:latin typeface="DM Sans Italic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101145" y="4799924"/>
            <a:ext cx="2498522" cy="266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2964FC"/>
                </a:solidFill>
                <a:latin typeface="DM Sans Italics"/>
              </a:rPr>
              <a:t>04</a:t>
            </a:r>
            <a:endParaRPr lang="en-US" sz="12160">
              <a:solidFill>
                <a:srgbClr val="2964FC"/>
              </a:solidFill>
              <a:latin typeface="DM Sans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699749" y="3370908"/>
            <a:ext cx="3395218" cy="106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545454"/>
                </a:solidFill>
                <a:ea typeface="Arimo" panose="020B0604020202020204"/>
              </a:rPr>
              <a:t>灵感来源</a:t>
            </a:r>
            <a:endParaRPr lang="en-US" sz="4500" spc="418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671847" y="3370908"/>
            <a:ext cx="3395218" cy="106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545454"/>
                </a:solidFill>
                <a:ea typeface="Arimo" panose="020B0604020202020204"/>
              </a:rPr>
              <a:t>代码原理</a:t>
            </a:r>
            <a:endParaRPr lang="en-US" sz="4500" spc="418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699749" y="7793068"/>
            <a:ext cx="3395218" cy="106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545454"/>
                </a:solidFill>
                <a:ea typeface="Arimo" panose="020B0604020202020204"/>
              </a:rPr>
              <a:t>作品展示</a:t>
            </a:r>
            <a:endParaRPr lang="en-US" sz="4500" spc="418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652797" y="7793068"/>
            <a:ext cx="339521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545454"/>
                </a:solidFill>
                <a:ea typeface="Arimo" panose="020B0604020202020204"/>
              </a:rPr>
              <a:t>总结反思</a:t>
            </a:r>
            <a:endParaRPr lang="en-US" sz="4500" spc="418">
              <a:solidFill>
                <a:srgbClr val="545454"/>
              </a:solidFill>
              <a:ea typeface="Arimo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22975" y="1963572"/>
            <a:ext cx="10098947" cy="25139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143500"/>
            <a:ext cx="12887260" cy="26509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72448" y="122555"/>
            <a:ext cx="6160591" cy="93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5390">
                <a:solidFill>
                  <a:srgbClr val="000000"/>
                </a:solidFill>
                <a:ea typeface="WenQuanYi Bold"/>
              </a:rPr>
              <a:t>调用第三方库的方法</a:t>
            </a:r>
            <a:endParaRPr lang="en-US" sz="5390">
              <a:solidFill>
                <a:srgbClr val="000000"/>
              </a:solidFill>
              <a:ea typeface="WenQuanYi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060962"/>
            <a:ext cx="16058058" cy="182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FF5757"/>
                </a:solidFill>
                <a:latin typeface="WenQuanYi" panose="020B0606030804020204" charset="-122"/>
              </a:rPr>
              <a:t>1.输入conda list</a:t>
            </a:r>
            <a:endParaRPr lang="en-US" sz="5200">
              <a:solidFill>
                <a:srgbClr val="FF5757"/>
              </a:solidFill>
              <a:latin typeface="WenQuanYi" panose="020B0606030804020204" charset="-122"/>
            </a:endParaRPr>
          </a:p>
          <a:p>
            <a:pPr>
              <a:lnSpc>
                <a:spcPts val="7280"/>
              </a:lnSpc>
            </a:pPr>
            <a:r>
              <a:rPr lang="en-US" sz="5200">
                <a:solidFill>
                  <a:srgbClr val="FF5757"/>
                </a:solidFill>
                <a:latin typeface="WenQuanYi" panose="020B0606030804020204" charset="-122"/>
              </a:rPr>
              <a:t>2.输入pip install 你要下载的第三方库（比如imageio）</a:t>
            </a:r>
            <a:endParaRPr lang="en-US" sz="5200">
              <a:solidFill>
                <a:srgbClr val="FF5757"/>
              </a:solidFill>
              <a:latin typeface="WenQuanYi" panose="020B06060308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14959" r="45528" b="77212"/>
          <a:stretch>
            <a:fillRect/>
          </a:stretch>
        </p:blipFill>
        <p:spPr>
          <a:xfrm>
            <a:off x="1706187" y="3318229"/>
            <a:ext cx="15057235" cy="365054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19802" y="-266700"/>
            <a:ext cx="6430006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latin typeface="Arimo" panose="020B0604020202020204"/>
              </a:rPr>
              <a:t>JPG字符化</a:t>
            </a:r>
            <a:endParaRPr lang="en-US" sz="7200">
              <a:solidFill>
                <a:srgbClr val="000000"/>
              </a:solidFill>
              <a:latin typeface="Arimo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4349" b="45357"/>
          <a:stretch>
            <a:fillRect/>
          </a:stretch>
        </p:blipFill>
        <p:spPr>
          <a:xfrm>
            <a:off x="2076013" y="1940716"/>
            <a:ext cx="14317583" cy="73175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19802" y="-266700"/>
            <a:ext cx="6430006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latin typeface="Arimo" panose="020B0604020202020204"/>
              </a:rPr>
              <a:t>JPG字符化</a:t>
            </a:r>
            <a:endParaRPr lang="en-US" sz="7200">
              <a:solidFill>
                <a:srgbClr val="000000"/>
              </a:solidFill>
              <a:latin typeface="Arimo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54422" b="4169"/>
          <a:stretch>
            <a:fillRect/>
          </a:stretch>
        </p:blipFill>
        <p:spPr>
          <a:xfrm>
            <a:off x="3503759" y="1773555"/>
            <a:ext cx="11462092" cy="80078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19802" y="76200"/>
            <a:ext cx="6430006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latin typeface="Arimo" panose="020B0604020202020204"/>
              </a:rPr>
              <a:t>GIF字符化</a:t>
            </a:r>
            <a:endParaRPr lang="en-US" sz="7200">
              <a:solidFill>
                <a:srgbClr val="000000"/>
              </a:solidFill>
              <a:latin typeface="Arimo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" r="1"/>
          <a:stretch>
            <a:fillRect/>
          </a:stretch>
        </p:blipFill>
        <p:spPr>
          <a:xfrm>
            <a:off x="4969662" y="2028391"/>
            <a:ext cx="8348676" cy="60468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19802" y="76200"/>
            <a:ext cx="6430006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ea typeface="Arimo" panose="020B0604020202020204"/>
              </a:rPr>
              <a:t>进度条</a:t>
            </a:r>
            <a:endParaRPr lang="en-US" sz="7200">
              <a:solidFill>
                <a:srgbClr val="000000"/>
              </a:solidFill>
              <a:ea typeface="Arimo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54870" b="4433"/>
          <a:stretch>
            <a:fillRect/>
          </a:stretch>
        </p:blipFill>
        <p:spPr>
          <a:xfrm>
            <a:off x="3088829" y="1503430"/>
            <a:ext cx="12110342" cy="83151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19802" y="76200"/>
            <a:ext cx="6430006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ea typeface="Arimo" panose="020B0604020202020204"/>
              </a:rPr>
              <a:t>进度条</a:t>
            </a:r>
            <a:endParaRPr lang="en-US" sz="7200">
              <a:solidFill>
                <a:srgbClr val="000000"/>
              </a:solidFill>
              <a:ea typeface="Arimo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28997" y="523875"/>
            <a:ext cx="6430006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ea typeface="Arimo" panose="020B0604020202020204"/>
              </a:rPr>
              <a:t>难点</a:t>
            </a:r>
            <a:endParaRPr lang="en-US" sz="7200">
              <a:solidFill>
                <a:srgbClr val="000000"/>
              </a:solidFill>
              <a:ea typeface="Arimo" panose="020B0604020202020204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28997" y="3604454"/>
            <a:ext cx="6430007" cy="556368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2235540" y="6348198"/>
            <a:ext cx="4420521" cy="19050"/>
            <a:chOff x="0" y="0"/>
            <a:chExt cx="5894028" cy="25400"/>
          </a:xfrm>
        </p:grpSpPr>
        <p:sp>
          <p:nvSpPr>
            <p:cNvPr id="5" name="Freeform 5"/>
            <p:cNvSpPr/>
            <p:nvPr/>
          </p:nvSpPr>
          <p:spPr>
            <a:xfrm>
              <a:off x="16891" y="0"/>
              <a:ext cx="5868670" cy="33909"/>
            </a:xfrm>
            <a:custGeom>
              <a:avLst/>
              <a:gdLst/>
              <a:ahLst/>
              <a:cxnLst/>
              <a:rect l="l" t="t" r="r" b="b"/>
              <a:pathLst>
                <a:path w="5868670" h="33909">
                  <a:moveTo>
                    <a:pt x="0" y="0"/>
                  </a:moveTo>
                  <a:lnTo>
                    <a:pt x="5868670" y="0"/>
                  </a:lnTo>
                  <a:lnTo>
                    <a:pt x="5868670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884285" y="6367248"/>
            <a:ext cx="4420521" cy="19050"/>
            <a:chOff x="0" y="0"/>
            <a:chExt cx="5894028" cy="25400"/>
          </a:xfrm>
        </p:grpSpPr>
        <p:sp>
          <p:nvSpPr>
            <p:cNvPr id="7" name="Freeform 7"/>
            <p:cNvSpPr/>
            <p:nvPr/>
          </p:nvSpPr>
          <p:spPr>
            <a:xfrm>
              <a:off x="16891" y="0"/>
              <a:ext cx="5868670" cy="33909"/>
            </a:xfrm>
            <a:custGeom>
              <a:avLst/>
              <a:gdLst/>
              <a:ahLst/>
              <a:cxnLst/>
              <a:rect l="l" t="t" r="r" b="b"/>
              <a:pathLst>
                <a:path w="5868670" h="33909">
                  <a:moveTo>
                    <a:pt x="0" y="0"/>
                  </a:moveTo>
                  <a:lnTo>
                    <a:pt x="5868670" y="0"/>
                  </a:lnTo>
                  <a:lnTo>
                    <a:pt x="5868670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581331" y="5682356"/>
            <a:ext cx="302954" cy="302953"/>
            <a:chOff x="0" y="0"/>
            <a:chExt cx="403938" cy="4039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60" h="403860">
                  <a:moveTo>
                    <a:pt x="201930" y="0"/>
                  </a:moveTo>
                  <a:lnTo>
                    <a:pt x="403860" y="201930"/>
                  </a:lnTo>
                  <a:lnTo>
                    <a:pt x="201930" y="403860"/>
                  </a:lnTo>
                  <a:lnTo>
                    <a:pt x="0" y="201930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DDB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2235540" y="5682356"/>
            <a:ext cx="302954" cy="302953"/>
            <a:chOff x="0" y="0"/>
            <a:chExt cx="403938" cy="4039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60" h="403860">
                  <a:moveTo>
                    <a:pt x="201930" y="0"/>
                  </a:moveTo>
                  <a:lnTo>
                    <a:pt x="403860" y="201930"/>
                  </a:lnTo>
                  <a:lnTo>
                    <a:pt x="201930" y="403860"/>
                  </a:lnTo>
                  <a:lnTo>
                    <a:pt x="0" y="201930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DD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5486169"/>
            <a:ext cx="4291105" cy="57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>
                <a:solidFill>
                  <a:srgbClr val="545454"/>
                </a:solidFill>
                <a:ea typeface="Arimo" panose="020B0604020202020204"/>
              </a:rPr>
              <a:t>对函数的理解和如何运用</a:t>
            </a:r>
            <a:endParaRPr lang="en-US" sz="3000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81369" y="5486169"/>
            <a:ext cx="4125924" cy="57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>
                <a:solidFill>
                  <a:srgbClr val="545454"/>
                </a:solidFill>
                <a:ea typeface="Arimo" panose="020B0604020202020204"/>
              </a:rPr>
              <a:t>对图像信息知识的学习</a:t>
            </a:r>
            <a:endParaRPr lang="en-US" sz="3000">
              <a:solidFill>
                <a:srgbClr val="545454"/>
              </a:solidFill>
              <a:ea typeface="Arimo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81966" y="3049852"/>
            <a:ext cx="302954" cy="302953"/>
            <a:chOff x="0" y="0"/>
            <a:chExt cx="403938" cy="403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60" h="403860">
                  <a:moveTo>
                    <a:pt x="201930" y="0"/>
                  </a:moveTo>
                  <a:lnTo>
                    <a:pt x="403860" y="201930"/>
                  </a:lnTo>
                  <a:lnTo>
                    <a:pt x="201930" y="403860"/>
                  </a:lnTo>
                  <a:lnTo>
                    <a:pt x="0" y="201930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DDB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2184919" y="5548437"/>
            <a:ext cx="4420521" cy="19050"/>
            <a:chOff x="0" y="0"/>
            <a:chExt cx="5894028" cy="25400"/>
          </a:xfrm>
        </p:grpSpPr>
        <p:sp>
          <p:nvSpPr>
            <p:cNvPr id="5" name="Freeform 5"/>
            <p:cNvSpPr/>
            <p:nvPr/>
          </p:nvSpPr>
          <p:spPr>
            <a:xfrm>
              <a:off x="16891" y="0"/>
              <a:ext cx="5868670" cy="33909"/>
            </a:xfrm>
            <a:custGeom>
              <a:avLst/>
              <a:gdLst/>
              <a:ahLst/>
              <a:cxnLst/>
              <a:rect l="l" t="t" r="r" b="b"/>
              <a:pathLst>
                <a:path w="5868670" h="33909">
                  <a:moveTo>
                    <a:pt x="0" y="0"/>
                  </a:moveTo>
                  <a:lnTo>
                    <a:pt x="5868670" y="0"/>
                  </a:lnTo>
                  <a:lnTo>
                    <a:pt x="5868670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881966" y="4863545"/>
            <a:ext cx="302954" cy="302953"/>
            <a:chOff x="0" y="0"/>
            <a:chExt cx="403938" cy="403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60" h="403860">
                  <a:moveTo>
                    <a:pt x="201930" y="0"/>
                  </a:moveTo>
                  <a:lnTo>
                    <a:pt x="403860" y="201930"/>
                  </a:lnTo>
                  <a:lnTo>
                    <a:pt x="201930" y="403860"/>
                  </a:lnTo>
                  <a:lnTo>
                    <a:pt x="0" y="201930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DDB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2184919" y="7362130"/>
            <a:ext cx="4420521" cy="19050"/>
            <a:chOff x="0" y="0"/>
            <a:chExt cx="5894028" cy="25400"/>
          </a:xfrm>
        </p:grpSpPr>
        <p:sp>
          <p:nvSpPr>
            <p:cNvPr id="9" name="Freeform 9"/>
            <p:cNvSpPr/>
            <p:nvPr/>
          </p:nvSpPr>
          <p:spPr>
            <a:xfrm>
              <a:off x="16891" y="0"/>
              <a:ext cx="5868670" cy="33909"/>
            </a:xfrm>
            <a:custGeom>
              <a:avLst/>
              <a:gdLst/>
              <a:ahLst/>
              <a:cxnLst/>
              <a:rect l="l" t="t" r="r" b="b"/>
              <a:pathLst>
                <a:path w="5868670" h="33909">
                  <a:moveTo>
                    <a:pt x="0" y="0"/>
                  </a:moveTo>
                  <a:lnTo>
                    <a:pt x="5868670" y="0"/>
                  </a:lnTo>
                  <a:lnTo>
                    <a:pt x="5868670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881966" y="6677238"/>
            <a:ext cx="302954" cy="302953"/>
            <a:chOff x="0" y="0"/>
            <a:chExt cx="403938" cy="4039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60" h="403860">
                  <a:moveTo>
                    <a:pt x="201930" y="0"/>
                  </a:moveTo>
                  <a:lnTo>
                    <a:pt x="403860" y="201930"/>
                  </a:lnTo>
                  <a:lnTo>
                    <a:pt x="201930" y="403860"/>
                  </a:lnTo>
                  <a:lnTo>
                    <a:pt x="0" y="201930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DDB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2184919" y="9175822"/>
            <a:ext cx="4420521" cy="19050"/>
            <a:chOff x="0" y="0"/>
            <a:chExt cx="5894028" cy="25400"/>
          </a:xfrm>
        </p:grpSpPr>
        <p:sp>
          <p:nvSpPr>
            <p:cNvPr id="13" name="Freeform 13"/>
            <p:cNvSpPr/>
            <p:nvPr/>
          </p:nvSpPr>
          <p:spPr>
            <a:xfrm>
              <a:off x="16891" y="0"/>
              <a:ext cx="5868670" cy="33909"/>
            </a:xfrm>
            <a:custGeom>
              <a:avLst/>
              <a:gdLst/>
              <a:ahLst/>
              <a:cxnLst/>
              <a:rect l="l" t="t" r="r" b="b"/>
              <a:pathLst>
                <a:path w="5868670" h="33909">
                  <a:moveTo>
                    <a:pt x="0" y="0"/>
                  </a:moveTo>
                  <a:lnTo>
                    <a:pt x="5868670" y="0"/>
                  </a:lnTo>
                  <a:lnTo>
                    <a:pt x="5868670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881966" y="8490930"/>
            <a:ext cx="302954" cy="302953"/>
            <a:chOff x="0" y="0"/>
            <a:chExt cx="403938" cy="4039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60" h="403860">
                  <a:moveTo>
                    <a:pt x="201930" y="0"/>
                  </a:moveTo>
                  <a:lnTo>
                    <a:pt x="403860" y="201930"/>
                  </a:lnTo>
                  <a:lnTo>
                    <a:pt x="201930" y="403860"/>
                  </a:lnTo>
                  <a:lnTo>
                    <a:pt x="0" y="201930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003DDB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926360" y="2916756"/>
            <a:ext cx="634421" cy="60360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3108539" y="4730449"/>
            <a:ext cx="634421" cy="60360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474118" y="4730449"/>
            <a:ext cx="634421" cy="60360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58706" y="3825031"/>
            <a:ext cx="806747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WenQuanYi" panose="020B0606030804020204" charset="-122"/>
              </a:rPr>
              <a:t>opencv python 中cv2.putText()函数的用法</a:t>
            </a:r>
            <a:endParaRPr lang="en-US" sz="3400">
              <a:solidFill>
                <a:srgbClr val="000000"/>
              </a:solidFill>
              <a:latin typeface="WenQuanYi" panose="020B0606030804020204" charset="-122"/>
            </a:endParaRPr>
          </a:p>
          <a:p>
            <a:pPr algn="ctr">
              <a:lnSpc>
                <a:spcPts val="4760"/>
              </a:lnSpc>
            </a:pPr>
          </a:p>
        </p:txBody>
      </p:sp>
      <p:sp>
        <p:nvSpPr>
          <p:cNvPr id="20" name="TextBox 20"/>
          <p:cNvSpPr txBox="1"/>
          <p:nvPr/>
        </p:nvSpPr>
        <p:spPr>
          <a:xfrm>
            <a:off x="7243615" y="4533403"/>
            <a:ext cx="7726660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【Python】图像数据读写利器 -- imageio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  <a:p>
            <a:pPr algn="ctr">
              <a:lnSpc>
                <a:spcPts val="4760"/>
              </a:lnSpc>
            </a:pPr>
          </a:p>
        </p:txBody>
      </p:sp>
      <p:grpSp>
        <p:nvGrpSpPr>
          <p:cNvPr id="21" name="Group 21"/>
          <p:cNvGrpSpPr/>
          <p:nvPr/>
        </p:nvGrpSpPr>
        <p:grpSpPr>
          <a:xfrm rot="0">
            <a:off x="2184919" y="3823873"/>
            <a:ext cx="4420521" cy="19050"/>
            <a:chOff x="0" y="0"/>
            <a:chExt cx="5894028" cy="25400"/>
          </a:xfrm>
        </p:grpSpPr>
        <p:sp>
          <p:nvSpPr>
            <p:cNvPr id="22" name="Freeform 22"/>
            <p:cNvSpPr/>
            <p:nvPr/>
          </p:nvSpPr>
          <p:spPr>
            <a:xfrm>
              <a:off x="16891" y="0"/>
              <a:ext cx="5868670" cy="33909"/>
            </a:xfrm>
            <a:custGeom>
              <a:avLst/>
              <a:gdLst/>
              <a:ahLst/>
              <a:cxnLst/>
              <a:rect l="l" t="t" r="r" b="b"/>
              <a:pathLst>
                <a:path w="5868670" h="33909">
                  <a:moveTo>
                    <a:pt x="0" y="0"/>
                  </a:moveTo>
                  <a:lnTo>
                    <a:pt x="5868670" y="0"/>
                  </a:lnTo>
                  <a:lnTo>
                    <a:pt x="5868670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3108539" y="6526911"/>
            <a:ext cx="634421" cy="60360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474118" y="6544142"/>
            <a:ext cx="634421" cy="60360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926360" y="8340604"/>
            <a:ext cx="634421" cy="60360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28700" y="762000"/>
            <a:ext cx="6430006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ea typeface="Arimo" panose="020B0604020202020204"/>
              </a:rPr>
              <a:t>参考：</a:t>
            </a:r>
            <a:endParaRPr lang="en-US" sz="7200">
              <a:solidFill>
                <a:srgbClr val="000000"/>
              </a:solidFill>
              <a:ea typeface="Arimo" panose="020B06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560780" y="2778301"/>
            <a:ext cx="1834587" cy="78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5"/>
              </a:lnSpc>
            </a:pPr>
            <a:r>
              <a:rPr lang="en-US" sz="4565">
                <a:solidFill>
                  <a:srgbClr val="000000"/>
                </a:solidFill>
                <a:latin typeface="WenQuanYi" panose="020B0606030804020204" charset="-122"/>
              </a:rPr>
              <a:t>GitHub</a:t>
            </a:r>
            <a:endParaRPr lang="en-US" sz="4565">
              <a:solidFill>
                <a:srgbClr val="000000"/>
              </a:solidFill>
              <a:latin typeface="WenQuanYi" panose="020B0606030804020204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742960" y="4591994"/>
            <a:ext cx="1470228" cy="78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5"/>
              </a:lnSpc>
            </a:pPr>
            <a:r>
              <a:rPr lang="en-US" sz="4565">
                <a:solidFill>
                  <a:srgbClr val="000000"/>
                </a:solidFill>
                <a:latin typeface="WenQuanYi" panose="020B0606030804020204" charset="-122"/>
              </a:rPr>
              <a:t>CSDN</a:t>
            </a:r>
            <a:endParaRPr lang="en-US" sz="4565">
              <a:solidFill>
                <a:srgbClr val="000000"/>
              </a:solidFill>
              <a:latin typeface="WenQuanYi" panose="020B0606030804020204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898152" y="6405687"/>
            <a:ext cx="1159844" cy="78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5"/>
              </a:lnSpc>
            </a:pPr>
            <a:r>
              <a:rPr lang="en-US" sz="4565">
                <a:solidFill>
                  <a:srgbClr val="000000"/>
                </a:solidFill>
                <a:ea typeface="WenQuanYi" panose="020B0606030804020204" charset="-122"/>
              </a:rPr>
              <a:t>知乎</a:t>
            </a:r>
            <a:endParaRPr lang="en-US" sz="4565">
              <a:solidFill>
                <a:srgbClr val="000000"/>
              </a:solidFill>
              <a:ea typeface="WenQuanYi" panose="020B0606030804020204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018228" y="8219380"/>
            <a:ext cx="919692" cy="78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5"/>
              </a:lnSpc>
            </a:pPr>
            <a:r>
              <a:rPr lang="en-US" sz="4565">
                <a:solidFill>
                  <a:srgbClr val="000000"/>
                </a:solidFill>
                <a:latin typeface="WenQuanYi" panose="020B0606030804020204" charset="-122"/>
              </a:rPr>
              <a:t>b站</a:t>
            </a:r>
            <a:endParaRPr lang="en-US" sz="4565">
              <a:solidFill>
                <a:srgbClr val="000000"/>
              </a:solidFill>
              <a:latin typeface="WenQuanYi" panose="020B0606030804020204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369503" y="2973652"/>
            <a:ext cx="474910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为我们寻找案例提供参考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458706" y="5272196"/>
            <a:ext cx="3772892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WenQuanYi" panose="020B0606030804020204" charset="-122"/>
              </a:rPr>
              <a:t>image库的使用笔记</a:t>
            </a:r>
            <a:endParaRPr lang="en-US" sz="3400">
              <a:solidFill>
                <a:srgbClr val="000000"/>
              </a:solidFill>
              <a:latin typeface="WenQuanYi" panose="020B0606030804020204" charset="-122"/>
            </a:endParaRPr>
          </a:p>
          <a:p>
            <a:pPr algn="ctr">
              <a:lnSpc>
                <a:spcPts val="4760"/>
              </a:lnSpc>
            </a:pPr>
          </a:p>
        </p:txBody>
      </p:sp>
      <p:sp>
        <p:nvSpPr>
          <p:cNvPr id="33" name="TextBox 33"/>
          <p:cNvSpPr txBox="1"/>
          <p:nvPr/>
        </p:nvSpPr>
        <p:spPr>
          <a:xfrm>
            <a:off x="7369503" y="6172140"/>
            <a:ext cx="7339608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为我们寻找案例提供参考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同时提供了</a:t>
            </a: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必要的关于图像信息的知识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458706" y="8238430"/>
            <a:ext cx="474910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ea typeface="WenQuanYi" panose="020B0606030804020204" charset="-122"/>
              </a:rPr>
              <a:t>为我们寻找案例提供参考</a:t>
            </a:r>
            <a:endParaRPr lang="en-US" sz="3400">
              <a:solidFill>
                <a:srgbClr val="000000"/>
              </a:solidFill>
              <a:ea typeface="WenQuanYi" panose="020B06060308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488" t="33524"/>
          <a:stretch>
            <a:fillRect/>
          </a:stretch>
        </p:blipFill>
        <p:spPr>
          <a:xfrm>
            <a:off x="-376327" y="-624255"/>
            <a:ext cx="10884878" cy="8877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b="30814"/>
          <a:stretch>
            <a:fillRect/>
          </a:stretch>
        </p:blipFill>
        <p:spPr>
          <a:xfrm>
            <a:off x="8813752" y="4578368"/>
            <a:ext cx="9014135" cy="62364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6327" y="1093156"/>
            <a:ext cx="9830665" cy="81006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073907" y="2272326"/>
            <a:ext cx="3755899" cy="134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0"/>
              </a:lnSpc>
            </a:pPr>
            <a:r>
              <a:rPr lang="en-US" sz="6475">
                <a:solidFill>
                  <a:srgbClr val="000000"/>
                </a:solidFill>
                <a:latin typeface="DM Sans Bold"/>
              </a:rPr>
              <a:t>Part 3</a:t>
            </a:r>
            <a:endParaRPr lang="en-US" sz="6475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42106" y="3666693"/>
            <a:ext cx="10219501" cy="330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0"/>
              </a:lnSpc>
            </a:pPr>
            <a:r>
              <a:rPr lang="en-US" sz="14000">
                <a:solidFill>
                  <a:srgbClr val="000000"/>
                </a:solidFill>
                <a:ea typeface="Arimo" panose="020B0604020202020204"/>
              </a:rPr>
              <a:t>作品展示</a:t>
            </a:r>
            <a:endParaRPr lang="en-US" sz="14000">
              <a:solidFill>
                <a:srgbClr val="000000"/>
              </a:solidFill>
              <a:ea typeface="Arimo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10531" y="6598388"/>
            <a:ext cx="7482652" cy="74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</a:pPr>
            <a:r>
              <a:rPr lang="en-US" sz="3200" spc="361">
                <a:solidFill>
                  <a:srgbClr val="000000"/>
                </a:solidFill>
                <a:latin typeface="DM Sans"/>
              </a:rPr>
              <a:t>DISPLAY OF WORKS</a:t>
            </a:r>
            <a:endParaRPr lang="en-US" sz="3200" spc="361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488" t="33524"/>
          <a:stretch>
            <a:fillRect/>
          </a:stretch>
        </p:blipFill>
        <p:spPr>
          <a:xfrm>
            <a:off x="-376327" y="-624255"/>
            <a:ext cx="10884878" cy="8877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b="30814"/>
          <a:stretch>
            <a:fillRect/>
          </a:stretch>
        </p:blipFill>
        <p:spPr>
          <a:xfrm>
            <a:off x="8813752" y="4578368"/>
            <a:ext cx="9014135" cy="62364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29751" y="1028700"/>
            <a:ext cx="9621587" cy="83513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78100" y="2438367"/>
            <a:ext cx="3755899" cy="134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0"/>
              </a:lnSpc>
            </a:pPr>
            <a:r>
              <a:rPr lang="en-US" sz="6475">
                <a:solidFill>
                  <a:srgbClr val="000000"/>
                </a:solidFill>
                <a:latin typeface="DM Sans Bold"/>
              </a:rPr>
              <a:t>Part 4</a:t>
            </a:r>
            <a:endParaRPr lang="en-US" sz="6475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299" y="3832734"/>
            <a:ext cx="10219501" cy="297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0"/>
              </a:lnSpc>
            </a:pPr>
            <a:r>
              <a:rPr lang="en-US" sz="14000">
                <a:solidFill>
                  <a:srgbClr val="000000"/>
                </a:solidFill>
                <a:ea typeface="Arimo" panose="020B0604020202020204"/>
              </a:rPr>
              <a:t>总结反思</a:t>
            </a:r>
            <a:endParaRPr lang="en-US" sz="14000">
              <a:solidFill>
                <a:srgbClr val="000000"/>
              </a:solidFill>
              <a:ea typeface="Arimo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4724" y="6764429"/>
            <a:ext cx="7482652" cy="68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</a:pPr>
            <a:r>
              <a:rPr lang="en-US" sz="3200" spc="361">
                <a:solidFill>
                  <a:srgbClr val="000000"/>
                </a:solidFill>
                <a:latin typeface="DM Sans"/>
              </a:rPr>
              <a:t>SUMMARY AND REFLECTION</a:t>
            </a:r>
            <a:endParaRPr lang="en-US" sz="3200" spc="361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488" t="33524"/>
          <a:stretch>
            <a:fillRect/>
          </a:stretch>
        </p:blipFill>
        <p:spPr>
          <a:xfrm>
            <a:off x="-376327" y="-624255"/>
            <a:ext cx="10884878" cy="8877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b="30814"/>
          <a:stretch>
            <a:fillRect/>
          </a:stretch>
        </p:blipFill>
        <p:spPr>
          <a:xfrm>
            <a:off x="8813752" y="4578368"/>
            <a:ext cx="9014135" cy="62364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28355" y="1873810"/>
            <a:ext cx="9765720" cy="73844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78100" y="2438367"/>
            <a:ext cx="3755899" cy="134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0"/>
              </a:lnSpc>
            </a:pPr>
            <a:r>
              <a:rPr lang="en-US" sz="6475">
                <a:solidFill>
                  <a:srgbClr val="000000"/>
                </a:solidFill>
                <a:latin typeface="DM Sans Bold"/>
              </a:rPr>
              <a:t>Part 1</a:t>
            </a:r>
            <a:endParaRPr lang="en-US" sz="6475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6299" y="3832734"/>
            <a:ext cx="10219501" cy="330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0"/>
              </a:lnSpc>
            </a:pPr>
            <a:r>
              <a:rPr lang="en-US" sz="14000" spc="418">
                <a:solidFill>
                  <a:srgbClr val="545454"/>
                </a:solidFill>
                <a:ea typeface="Arimo" panose="020B0604020202020204"/>
              </a:rPr>
              <a:t>灵感来源</a:t>
            </a:r>
            <a:endParaRPr lang="en-US" sz="14000" spc="418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4724" y="6764429"/>
            <a:ext cx="7482652" cy="74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</a:pPr>
            <a:r>
              <a:rPr lang="en-US" sz="3200" spc="361">
                <a:solidFill>
                  <a:srgbClr val="000000"/>
                </a:solidFill>
                <a:latin typeface="DM Sans"/>
              </a:rPr>
              <a:t>SOURCE OF INSPIRATION</a:t>
            </a:r>
            <a:endParaRPr lang="en-US" sz="3200" spc="361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488" t="33524"/>
          <a:stretch>
            <a:fillRect/>
          </a:stretch>
        </p:blipFill>
        <p:spPr>
          <a:xfrm>
            <a:off x="3701561" y="-247735"/>
            <a:ext cx="10884878" cy="88771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1529252" y="3326206"/>
            <a:ext cx="7265448" cy="2315777"/>
            <a:chOff x="0" y="0"/>
            <a:chExt cx="9687264" cy="30877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87306" cy="3087751"/>
            </a:xfrm>
            <a:custGeom>
              <a:avLst/>
              <a:gdLst/>
              <a:ahLst/>
              <a:cxnLst/>
              <a:rect l="l" t="t" r="r" b="b"/>
              <a:pathLst>
                <a:path w="9687306" h="3087751">
                  <a:moveTo>
                    <a:pt x="295148" y="0"/>
                  </a:moveTo>
                  <a:lnTo>
                    <a:pt x="9392031" y="0"/>
                  </a:lnTo>
                  <a:cubicBezTo>
                    <a:pt x="9470263" y="0"/>
                    <a:pt x="9545448" y="31115"/>
                    <a:pt x="9600819" y="86487"/>
                  </a:cubicBezTo>
                  <a:cubicBezTo>
                    <a:pt x="9656191" y="141859"/>
                    <a:pt x="9687306" y="216916"/>
                    <a:pt x="9687306" y="295275"/>
                  </a:cubicBezTo>
                  <a:lnTo>
                    <a:pt x="9687306" y="2792476"/>
                  </a:lnTo>
                  <a:cubicBezTo>
                    <a:pt x="9687306" y="2955544"/>
                    <a:pt x="9555100" y="3087624"/>
                    <a:pt x="9392158" y="3087624"/>
                  </a:cubicBezTo>
                  <a:lnTo>
                    <a:pt x="295148" y="3087624"/>
                  </a:lnTo>
                  <a:cubicBezTo>
                    <a:pt x="132207" y="3087751"/>
                    <a:pt x="0" y="2955544"/>
                    <a:pt x="0" y="2792476"/>
                  </a:cubicBezTo>
                  <a:lnTo>
                    <a:pt x="0" y="295148"/>
                  </a:lnTo>
                  <a:cubicBezTo>
                    <a:pt x="0" y="132207"/>
                    <a:pt x="132207" y="0"/>
                    <a:pt x="295148" y="0"/>
                  </a:cubicBezTo>
                  <a:close/>
                </a:path>
              </a:pathLst>
            </a:custGeom>
            <a:solidFill>
              <a:srgbClr val="4478FD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9423350" y="3361851"/>
            <a:ext cx="7265448" cy="2315777"/>
            <a:chOff x="0" y="0"/>
            <a:chExt cx="9687264" cy="3087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87306" cy="3087751"/>
            </a:xfrm>
            <a:custGeom>
              <a:avLst/>
              <a:gdLst/>
              <a:ahLst/>
              <a:cxnLst/>
              <a:rect l="l" t="t" r="r" b="b"/>
              <a:pathLst>
                <a:path w="9687306" h="3087751">
                  <a:moveTo>
                    <a:pt x="295148" y="0"/>
                  </a:moveTo>
                  <a:lnTo>
                    <a:pt x="9392031" y="0"/>
                  </a:lnTo>
                  <a:cubicBezTo>
                    <a:pt x="9470263" y="0"/>
                    <a:pt x="9545448" y="31115"/>
                    <a:pt x="9600819" y="86487"/>
                  </a:cubicBezTo>
                  <a:cubicBezTo>
                    <a:pt x="9656191" y="141859"/>
                    <a:pt x="9687306" y="216916"/>
                    <a:pt x="9687306" y="295275"/>
                  </a:cubicBezTo>
                  <a:lnTo>
                    <a:pt x="9687306" y="2792476"/>
                  </a:lnTo>
                  <a:cubicBezTo>
                    <a:pt x="9687306" y="2955544"/>
                    <a:pt x="9555100" y="3087624"/>
                    <a:pt x="9392158" y="3087624"/>
                  </a:cubicBezTo>
                  <a:lnTo>
                    <a:pt x="295148" y="3087624"/>
                  </a:lnTo>
                  <a:cubicBezTo>
                    <a:pt x="132207" y="3087751"/>
                    <a:pt x="0" y="2955544"/>
                    <a:pt x="0" y="2792476"/>
                  </a:cubicBezTo>
                  <a:lnTo>
                    <a:pt x="0" y="295148"/>
                  </a:lnTo>
                  <a:cubicBezTo>
                    <a:pt x="0" y="132207"/>
                    <a:pt x="132207" y="0"/>
                    <a:pt x="2951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b="175"/>
          <a:stretch>
            <a:fillRect/>
          </a:stretch>
        </p:blipFill>
        <p:spPr>
          <a:xfrm>
            <a:off x="2330045" y="3952050"/>
            <a:ext cx="944138" cy="10640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b="175"/>
          <a:stretch>
            <a:fillRect/>
          </a:stretch>
        </p:blipFill>
        <p:spPr>
          <a:xfrm>
            <a:off x="10142691" y="3952050"/>
            <a:ext cx="944138" cy="10640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928997" y="523875"/>
            <a:ext cx="6430006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ea typeface="Arimo" panose="020B0604020202020204"/>
              </a:rPr>
              <a:t>作品缺陷</a:t>
            </a:r>
            <a:endParaRPr lang="en-US" sz="7200">
              <a:solidFill>
                <a:srgbClr val="000000"/>
              </a:solidFill>
              <a:ea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12448" y="3600576"/>
            <a:ext cx="4088162" cy="172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3000">
                <a:solidFill>
                  <a:srgbClr val="545454"/>
                </a:solidFill>
                <a:ea typeface="Arimo" panose="020B0604020202020204"/>
              </a:rPr>
              <a:t>对清晰度越高的图片来说转字符图的效果越不理想</a:t>
            </a:r>
            <a:endParaRPr lang="en-US" sz="3000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03531" y="4145957"/>
            <a:ext cx="4250931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3000">
                <a:solidFill>
                  <a:srgbClr val="FFFFFF"/>
                </a:solidFill>
                <a:ea typeface="Arimo" panose="020B0604020202020204"/>
              </a:rPr>
              <a:t>没能在控制台输出字符图</a:t>
            </a:r>
            <a:endParaRPr lang="en-US" sz="3000">
              <a:solidFill>
                <a:srgbClr val="FFFFFF"/>
              </a:solidFill>
              <a:ea typeface="Arimo" panose="020B06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488" t="33524"/>
          <a:stretch>
            <a:fillRect/>
          </a:stretch>
        </p:blipFill>
        <p:spPr>
          <a:xfrm>
            <a:off x="-376327" y="-576036"/>
            <a:ext cx="10884878" cy="8877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b="30814"/>
          <a:stretch>
            <a:fillRect/>
          </a:stretch>
        </p:blipFill>
        <p:spPr>
          <a:xfrm>
            <a:off x="8813752" y="4626587"/>
            <a:ext cx="9014135" cy="62364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447823">
            <a:off x="12181712" y="1806369"/>
            <a:ext cx="8498267" cy="798396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97391" y="3015682"/>
            <a:ext cx="12693219" cy="323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45"/>
              </a:lnSpc>
            </a:pPr>
            <a:r>
              <a:rPr lang="en-US" sz="16675" spc="800">
                <a:solidFill>
                  <a:srgbClr val="000000"/>
                </a:solidFill>
                <a:ea typeface="Arimo" panose="020B0604020202020204"/>
              </a:rPr>
              <a:t>感谢观看</a:t>
            </a:r>
            <a:endParaRPr lang="en-US" sz="16675" spc="800">
              <a:solidFill>
                <a:srgbClr val="000000"/>
              </a:solidFill>
              <a:ea typeface="Arimo" panose="020B0604020202020204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6404"/>
          <a:stretch>
            <a:fillRect/>
          </a:stretch>
        </p:blipFill>
        <p:spPr>
          <a:xfrm rot="2007626">
            <a:off x="-952711" y="-3289698"/>
            <a:ext cx="7993068" cy="100333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70758" y="6393426"/>
            <a:ext cx="7146483" cy="14667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788554" y="6543772"/>
            <a:ext cx="671089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171">
                <a:solidFill>
                  <a:srgbClr val="000000"/>
                </a:solidFill>
                <a:latin typeface="DM Sans Bold Italics"/>
              </a:rPr>
              <a:t>THANKS FOR WATCHING</a:t>
            </a:r>
            <a:endParaRPr lang="en-US" sz="3500" spc="171">
              <a:solidFill>
                <a:srgbClr val="000000"/>
              </a:solidFill>
              <a:latin typeface="DM Sans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30276" y="8012779"/>
            <a:ext cx="5766953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endParaRPr lang="en-US" sz="2800" spc="531">
              <a:solidFill>
                <a:srgbClr val="000000"/>
              </a:solidFill>
              <a:latin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87896" y="8757920"/>
            <a:ext cx="9388001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spc="531">
                <a:solidFill>
                  <a:srgbClr val="000000"/>
                </a:solidFill>
                <a:latin typeface="Arimo" panose="020B0604020202020204"/>
              </a:rPr>
              <a:t> </a:t>
            </a:r>
            <a:endParaRPr lang="en-US" sz="2800" spc="531">
              <a:solidFill>
                <a:srgbClr val="000000"/>
              </a:solidFill>
              <a:latin typeface="Arimo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35604" y="1989060"/>
            <a:ext cx="16193629" cy="7592416"/>
            <a:chOff x="0" y="0"/>
            <a:chExt cx="21706066" cy="10176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06066" cy="10176891"/>
            </a:xfrm>
            <a:custGeom>
              <a:avLst/>
              <a:gdLst/>
              <a:ahLst/>
              <a:cxnLst/>
              <a:rect l="l" t="t" r="r" b="b"/>
              <a:pathLst>
                <a:path w="21706066" h="10176891">
                  <a:moveTo>
                    <a:pt x="1940152" y="0"/>
                  </a:moveTo>
                  <a:lnTo>
                    <a:pt x="19765913" y="0"/>
                  </a:lnTo>
                  <a:cubicBezTo>
                    <a:pt x="20280661" y="0"/>
                    <a:pt x="20774070" y="69850"/>
                    <a:pt x="21137807" y="194183"/>
                  </a:cubicBezTo>
                  <a:cubicBezTo>
                    <a:pt x="21501545" y="318516"/>
                    <a:pt x="21706066" y="487172"/>
                    <a:pt x="21706066" y="662940"/>
                  </a:cubicBezTo>
                  <a:lnTo>
                    <a:pt x="21706066" y="9513951"/>
                  </a:lnTo>
                  <a:cubicBezTo>
                    <a:pt x="21706066" y="9689846"/>
                    <a:pt x="21501546" y="9858375"/>
                    <a:pt x="21137809" y="9982708"/>
                  </a:cubicBezTo>
                  <a:cubicBezTo>
                    <a:pt x="20774072" y="10107041"/>
                    <a:pt x="20280334" y="10176891"/>
                    <a:pt x="19765914" y="10176891"/>
                  </a:cubicBezTo>
                  <a:lnTo>
                    <a:pt x="1940152" y="10176891"/>
                  </a:lnTo>
                  <a:cubicBezTo>
                    <a:pt x="1425404" y="10176891"/>
                    <a:pt x="931995" y="10107041"/>
                    <a:pt x="568258" y="9982708"/>
                  </a:cubicBezTo>
                  <a:cubicBezTo>
                    <a:pt x="204520" y="9858375"/>
                    <a:pt x="0" y="9689719"/>
                    <a:pt x="0" y="9513951"/>
                  </a:cubicBezTo>
                  <a:lnTo>
                    <a:pt x="0" y="662940"/>
                  </a:lnTo>
                  <a:cubicBezTo>
                    <a:pt x="0" y="487172"/>
                    <a:pt x="204520" y="318516"/>
                    <a:pt x="568258" y="194183"/>
                  </a:cubicBezTo>
                  <a:cubicBezTo>
                    <a:pt x="931995" y="69850"/>
                    <a:pt x="1425733" y="0"/>
                    <a:pt x="19401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60692" y="3048645"/>
            <a:ext cx="15340489" cy="559927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22553" y="358758"/>
            <a:ext cx="6561016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latin typeface="Arimo" panose="020B0604020202020204"/>
              </a:rPr>
              <a:t>INSPRIRATION</a:t>
            </a:r>
            <a:endParaRPr lang="en-US" sz="7200">
              <a:solidFill>
                <a:srgbClr val="000000"/>
              </a:solidFill>
              <a:latin typeface="Arimo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2393330">
            <a:off x="-2745374" y="-931906"/>
            <a:ext cx="6136202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609600" y="2113280"/>
            <a:ext cx="6114415" cy="7784465"/>
            <a:chOff x="0" y="0"/>
            <a:chExt cx="8152553" cy="10379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52638" cy="10379202"/>
            </a:xfrm>
            <a:custGeom>
              <a:avLst/>
              <a:gdLst/>
              <a:ahLst/>
              <a:cxnLst/>
              <a:rect l="l" t="t" r="r" b="b"/>
              <a:pathLst>
                <a:path w="8152638" h="10379202">
                  <a:moveTo>
                    <a:pt x="728726" y="0"/>
                  </a:moveTo>
                  <a:lnTo>
                    <a:pt x="7423785" y="0"/>
                  </a:lnTo>
                  <a:cubicBezTo>
                    <a:pt x="7617078" y="0"/>
                    <a:pt x="7802372" y="71247"/>
                    <a:pt x="7939151" y="197993"/>
                  </a:cubicBezTo>
                  <a:cubicBezTo>
                    <a:pt x="8075930" y="324739"/>
                    <a:pt x="8152638" y="496824"/>
                    <a:pt x="8152638" y="676148"/>
                  </a:cubicBezTo>
                  <a:lnTo>
                    <a:pt x="8152638" y="9703054"/>
                  </a:lnTo>
                  <a:cubicBezTo>
                    <a:pt x="8152638" y="9882378"/>
                    <a:pt x="8075803" y="10054336"/>
                    <a:pt x="7939151" y="10181210"/>
                  </a:cubicBezTo>
                  <a:cubicBezTo>
                    <a:pt x="7802499" y="10308082"/>
                    <a:pt x="7617079" y="10379202"/>
                    <a:pt x="7423785" y="10379202"/>
                  </a:cubicBezTo>
                  <a:lnTo>
                    <a:pt x="728726" y="10379202"/>
                  </a:lnTo>
                  <a:cubicBezTo>
                    <a:pt x="535432" y="10379202"/>
                    <a:pt x="350139" y="10307955"/>
                    <a:pt x="213360" y="10181210"/>
                  </a:cubicBezTo>
                  <a:cubicBezTo>
                    <a:pt x="76581" y="10054463"/>
                    <a:pt x="0" y="9882505"/>
                    <a:pt x="0" y="9703054"/>
                  </a:cubicBezTo>
                  <a:lnTo>
                    <a:pt x="0" y="676148"/>
                  </a:lnTo>
                  <a:cubicBezTo>
                    <a:pt x="0" y="496824"/>
                    <a:pt x="76835" y="324866"/>
                    <a:pt x="213487" y="197993"/>
                  </a:cubicBezTo>
                  <a:cubicBezTo>
                    <a:pt x="350139" y="71120"/>
                    <a:pt x="535432" y="0"/>
                    <a:pt x="7287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-420000">
            <a:off x="927735" y="5660390"/>
            <a:ext cx="4813300" cy="690880"/>
            <a:chOff x="0" y="0"/>
            <a:chExt cx="6417733" cy="921173"/>
          </a:xfrm>
        </p:grpSpPr>
        <p:sp>
          <p:nvSpPr>
            <p:cNvPr id="6" name="Freeform 6"/>
            <p:cNvSpPr/>
            <p:nvPr/>
          </p:nvSpPr>
          <p:spPr>
            <a:xfrm>
              <a:off x="10922" y="127"/>
              <a:ext cx="6395847" cy="920877"/>
            </a:xfrm>
            <a:custGeom>
              <a:avLst/>
              <a:gdLst/>
              <a:ahLst/>
              <a:cxnLst/>
              <a:rect l="l" t="t" r="r" b="b"/>
              <a:pathLst>
                <a:path w="6395847" h="920877">
                  <a:moveTo>
                    <a:pt x="3556" y="0"/>
                  </a:moveTo>
                  <a:lnTo>
                    <a:pt x="6395847" y="895731"/>
                  </a:lnTo>
                  <a:lnTo>
                    <a:pt x="6392291" y="920877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937508" y="515620"/>
            <a:ext cx="6658678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latin typeface="Arimo" panose="020B0604020202020204"/>
              </a:rPr>
              <a:t>INSPRIRATION</a:t>
            </a:r>
            <a:endParaRPr lang="en-US" sz="7200">
              <a:solidFill>
                <a:srgbClr val="000000"/>
              </a:solidFill>
              <a:latin typeface="Arimo" panose="020B06040202020202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1452860" y="2341245"/>
            <a:ext cx="6297930" cy="7632700"/>
            <a:chOff x="0" y="0"/>
            <a:chExt cx="8397240" cy="10176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97240" cy="10176891"/>
            </a:xfrm>
            <a:custGeom>
              <a:avLst/>
              <a:gdLst/>
              <a:ahLst/>
              <a:cxnLst/>
              <a:rect l="l" t="t" r="r" b="b"/>
              <a:pathLst>
                <a:path w="8397240" h="10176891">
                  <a:moveTo>
                    <a:pt x="750570" y="0"/>
                  </a:moveTo>
                  <a:lnTo>
                    <a:pt x="7646670" y="0"/>
                  </a:lnTo>
                  <a:cubicBezTo>
                    <a:pt x="7845806" y="0"/>
                    <a:pt x="8036687" y="69850"/>
                    <a:pt x="8177402" y="194183"/>
                  </a:cubicBezTo>
                  <a:cubicBezTo>
                    <a:pt x="8318119" y="318516"/>
                    <a:pt x="8397240" y="487172"/>
                    <a:pt x="8397240" y="662940"/>
                  </a:cubicBezTo>
                  <a:lnTo>
                    <a:pt x="8397240" y="9513951"/>
                  </a:lnTo>
                  <a:cubicBezTo>
                    <a:pt x="8397240" y="9689846"/>
                    <a:pt x="8318119" y="9858375"/>
                    <a:pt x="8177403" y="9982708"/>
                  </a:cubicBezTo>
                  <a:cubicBezTo>
                    <a:pt x="8036687" y="10107041"/>
                    <a:pt x="7845679" y="10176891"/>
                    <a:pt x="7646670" y="10176891"/>
                  </a:cubicBezTo>
                  <a:lnTo>
                    <a:pt x="750570" y="10176891"/>
                  </a:lnTo>
                  <a:cubicBezTo>
                    <a:pt x="551434" y="10176891"/>
                    <a:pt x="360553" y="10107041"/>
                    <a:pt x="219837" y="9982708"/>
                  </a:cubicBezTo>
                  <a:cubicBezTo>
                    <a:pt x="79121" y="9858375"/>
                    <a:pt x="0" y="9689719"/>
                    <a:pt x="0" y="9513951"/>
                  </a:cubicBezTo>
                  <a:lnTo>
                    <a:pt x="0" y="662940"/>
                  </a:lnTo>
                  <a:cubicBezTo>
                    <a:pt x="0" y="487172"/>
                    <a:pt x="79121" y="318516"/>
                    <a:pt x="219837" y="194183"/>
                  </a:cubicBezTo>
                  <a:cubicBezTo>
                    <a:pt x="360553" y="69850"/>
                    <a:pt x="551561" y="0"/>
                    <a:pt x="7505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rcRect l="3" r="3"/>
          <a:stretch>
            <a:fillRect/>
          </a:stretch>
        </p:blipFill>
        <p:spPr>
          <a:xfrm>
            <a:off x="12905105" y="2552700"/>
            <a:ext cx="3307715" cy="3079115"/>
          </a:xfrm>
          <a:prstGeom prst="rect">
            <a:avLst/>
          </a:prstGeom>
        </p:spPr>
      </p:pic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rcRect l="1" r="1"/>
          <a:stretch>
            <a:fillRect/>
          </a:stretch>
        </p:blipFill>
        <p:spPr>
          <a:xfrm>
            <a:off x="12877800" y="6057900"/>
            <a:ext cx="3737610" cy="347916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t="453" b="453"/>
          <a:stretch>
            <a:fillRect/>
          </a:stretch>
        </p:blipFill>
        <p:spPr>
          <a:xfrm>
            <a:off x="2057400" y="2245995"/>
            <a:ext cx="2882265" cy="369252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 t="2980" b="2980"/>
          <a:stretch>
            <a:fillRect/>
          </a:stretch>
        </p:blipFill>
        <p:spPr>
          <a:xfrm>
            <a:off x="2057400" y="6140450"/>
            <a:ext cx="2994025" cy="36353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-900000">
            <a:off x="12215495" y="5334635"/>
            <a:ext cx="4685665" cy="1322705"/>
            <a:chOff x="0" y="0"/>
            <a:chExt cx="6247553" cy="1763607"/>
          </a:xfrm>
        </p:grpSpPr>
        <p:sp>
          <p:nvSpPr>
            <p:cNvPr id="15" name="Freeform 15"/>
            <p:cNvSpPr/>
            <p:nvPr/>
          </p:nvSpPr>
          <p:spPr>
            <a:xfrm>
              <a:off x="9271" y="508"/>
              <a:ext cx="6228969" cy="1762633"/>
            </a:xfrm>
            <a:custGeom>
              <a:avLst/>
              <a:gdLst/>
              <a:ahLst/>
              <a:cxnLst/>
              <a:rect l="l" t="t" r="r" b="b"/>
              <a:pathLst>
                <a:path w="6228969" h="1762633">
                  <a:moveTo>
                    <a:pt x="6858" y="0"/>
                  </a:moveTo>
                  <a:lnTo>
                    <a:pt x="6228969" y="1738122"/>
                  </a:lnTo>
                  <a:lnTo>
                    <a:pt x="6222111" y="1762633"/>
                  </a:lnTo>
                  <a:lnTo>
                    <a:pt x="0" y="2438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52552" y="489067"/>
            <a:ext cx="16582896" cy="9602486"/>
            <a:chOff x="0" y="0"/>
            <a:chExt cx="17924382" cy="103792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4466" cy="10379202"/>
            </a:xfrm>
            <a:custGeom>
              <a:avLst/>
              <a:gdLst/>
              <a:ahLst/>
              <a:cxnLst/>
              <a:rect l="l" t="t" r="r" b="b"/>
              <a:pathLst>
                <a:path w="17924466" h="10379202">
                  <a:moveTo>
                    <a:pt x="1602193" y="0"/>
                  </a:moveTo>
                  <a:lnTo>
                    <a:pt x="16322095" y="0"/>
                  </a:lnTo>
                  <a:cubicBezTo>
                    <a:pt x="16747075" y="0"/>
                    <a:pt x="17154465" y="71247"/>
                    <a:pt x="17455190" y="197993"/>
                  </a:cubicBezTo>
                  <a:cubicBezTo>
                    <a:pt x="17755916" y="324739"/>
                    <a:pt x="17924466" y="496824"/>
                    <a:pt x="17924466" y="676148"/>
                  </a:cubicBezTo>
                  <a:lnTo>
                    <a:pt x="17924466" y="9703054"/>
                  </a:lnTo>
                  <a:cubicBezTo>
                    <a:pt x="17924466" y="9882378"/>
                    <a:pt x="17755637" y="10054336"/>
                    <a:pt x="17455190" y="10181210"/>
                  </a:cubicBezTo>
                  <a:cubicBezTo>
                    <a:pt x="17154744" y="10308082"/>
                    <a:pt x="16747075" y="10379202"/>
                    <a:pt x="16322095" y="10379202"/>
                  </a:cubicBezTo>
                  <a:lnTo>
                    <a:pt x="1602193" y="10379202"/>
                  </a:lnTo>
                  <a:cubicBezTo>
                    <a:pt x="1177213" y="10379202"/>
                    <a:pt x="769823" y="10307955"/>
                    <a:pt x="469098" y="10181210"/>
                  </a:cubicBezTo>
                  <a:cubicBezTo>
                    <a:pt x="168373" y="10054463"/>
                    <a:pt x="0" y="9882505"/>
                    <a:pt x="0" y="9703054"/>
                  </a:cubicBezTo>
                  <a:lnTo>
                    <a:pt x="0" y="676148"/>
                  </a:lnTo>
                  <a:cubicBezTo>
                    <a:pt x="0" y="496824"/>
                    <a:pt x="168931" y="324866"/>
                    <a:pt x="469377" y="197993"/>
                  </a:cubicBezTo>
                  <a:cubicBezTo>
                    <a:pt x="769823" y="71120"/>
                    <a:pt x="1177212" y="0"/>
                    <a:pt x="16021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1312606" y="1028700"/>
            <a:ext cx="15662787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52552" y="489067"/>
            <a:ext cx="16582896" cy="9602486"/>
            <a:chOff x="0" y="0"/>
            <a:chExt cx="17924382" cy="103792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4466" cy="10379202"/>
            </a:xfrm>
            <a:custGeom>
              <a:avLst/>
              <a:gdLst/>
              <a:ahLst/>
              <a:cxnLst/>
              <a:rect l="l" t="t" r="r" b="b"/>
              <a:pathLst>
                <a:path w="17924466" h="10379202">
                  <a:moveTo>
                    <a:pt x="1602193" y="0"/>
                  </a:moveTo>
                  <a:lnTo>
                    <a:pt x="16322095" y="0"/>
                  </a:lnTo>
                  <a:cubicBezTo>
                    <a:pt x="16747075" y="0"/>
                    <a:pt x="17154465" y="71247"/>
                    <a:pt x="17455190" y="197993"/>
                  </a:cubicBezTo>
                  <a:cubicBezTo>
                    <a:pt x="17755916" y="324739"/>
                    <a:pt x="17924466" y="496824"/>
                    <a:pt x="17924466" y="676148"/>
                  </a:cubicBezTo>
                  <a:lnTo>
                    <a:pt x="17924466" y="9703054"/>
                  </a:lnTo>
                  <a:cubicBezTo>
                    <a:pt x="17924466" y="9882378"/>
                    <a:pt x="17755637" y="10054336"/>
                    <a:pt x="17455190" y="10181210"/>
                  </a:cubicBezTo>
                  <a:cubicBezTo>
                    <a:pt x="17154744" y="10308082"/>
                    <a:pt x="16747075" y="10379202"/>
                    <a:pt x="16322095" y="10379202"/>
                  </a:cubicBezTo>
                  <a:lnTo>
                    <a:pt x="1602193" y="10379202"/>
                  </a:lnTo>
                  <a:cubicBezTo>
                    <a:pt x="1177213" y="10379202"/>
                    <a:pt x="769823" y="10307955"/>
                    <a:pt x="469098" y="10181210"/>
                  </a:cubicBezTo>
                  <a:cubicBezTo>
                    <a:pt x="168373" y="10054463"/>
                    <a:pt x="0" y="9882505"/>
                    <a:pt x="0" y="9703054"/>
                  </a:cubicBezTo>
                  <a:lnTo>
                    <a:pt x="0" y="676148"/>
                  </a:lnTo>
                  <a:cubicBezTo>
                    <a:pt x="0" y="496824"/>
                    <a:pt x="168931" y="324866"/>
                    <a:pt x="469377" y="197993"/>
                  </a:cubicBezTo>
                  <a:cubicBezTo>
                    <a:pt x="769823" y="71120"/>
                    <a:pt x="1177212" y="0"/>
                    <a:pt x="16021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16301" y="2882075"/>
            <a:ext cx="6376628" cy="53192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5560" y="2882075"/>
            <a:ext cx="6743621" cy="56112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177782" y="841930"/>
            <a:ext cx="5343205" cy="5367155"/>
            <a:chOff x="0" y="0"/>
            <a:chExt cx="7124273" cy="71562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4319" cy="7156196"/>
            </a:xfrm>
            <a:custGeom>
              <a:avLst/>
              <a:gdLst/>
              <a:ahLst/>
              <a:cxnLst/>
              <a:rect l="l" t="t" r="r" b="b"/>
              <a:pathLst>
                <a:path w="7124319" h="7156196">
                  <a:moveTo>
                    <a:pt x="3562096" y="0"/>
                  </a:moveTo>
                  <a:cubicBezTo>
                    <a:pt x="5531993" y="8763"/>
                    <a:pt x="7124319" y="1608201"/>
                    <a:pt x="7124319" y="3578098"/>
                  </a:cubicBezTo>
                  <a:cubicBezTo>
                    <a:pt x="7124319" y="5547995"/>
                    <a:pt x="5531993" y="7147433"/>
                    <a:pt x="3562096" y="7156196"/>
                  </a:cubicBezTo>
                  <a:cubicBezTo>
                    <a:pt x="1592199" y="7147433"/>
                    <a:pt x="0" y="5547995"/>
                    <a:pt x="0" y="3578098"/>
                  </a:cubicBezTo>
                  <a:cubicBezTo>
                    <a:pt x="0" y="1608201"/>
                    <a:pt x="1592199" y="8763"/>
                    <a:pt x="35620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5592686" y="4077915"/>
            <a:ext cx="5343205" cy="5367155"/>
            <a:chOff x="0" y="0"/>
            <a:chExt cx="7124273" cy="7156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24319" cy="7156196"/>
            </a:xfrm>
            <a:custGeom>
              <a:avLst/>
              <a:gdLst/>
              <a:ahLst/>
              <a:cxnLst/>
              <a:rect l="l" t="t" r="r" b="b"/>
              <a:pathLst>
                <a:path w="7124319" h="7156196">
                  <a:moveTo>
                    <a:pt x="3562096" y="0"/>
                  </a:moveTo>
                  <a:cubicBezTo>
                    <a:pt x="5531993" y="8763"/>
                    <a:pt x="7124319" y="1608201"/>
                    <a:pt x="7124319" y="3578098"/>
                  </a:cubicBezTo>
                  <a:cubicBezTo>
                    <a:pt x="7124319" y="5547995"/>
                    <a:pt x="5531993" y="7147433"/>
                    <a:pt x="3562096" y="7156196"/>
                  </a:cubicBezTo>
                  <a:cubicBezTo>
                    <a:pt x="1592199" y="7147433"/>
                    <a:pt x="0" y="5547995"/>
                    <a:pt x="0" y="3578098"/>
                  </a:cubicBezTo>
                  <a:cubicBezTo>
                    <a:pt x="0" y="1608201"/>
                    <a:pt x="1592199" y="8763"/>
                    <a:pt x="3562096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40672" y="4077915"/>
            <a:ext cx="5343205" cy="5367155"/>
            <a:chOff x="0" y="0"/>
            <a:chExt cx="7124273" cy="7156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4319" cy="7156196"/>
            </a:xfrm>
            <a:custGeom>
              <a:avLst/>
              <a:gdLst/>
              <a:ahLst/>
              <a:cxnLst/>
              <a:rect l="l" t="t" r="r" b="b"/>
              <a:pathLst>
                <a:path w="7124319" h="7156196">
                  <a:moveTo>
                    <a:pt x="3562096" y="0"/>
                  </a:moveTo>
                  <a:cubicBezTo>
                    <a:pt x="5531993" y="8763"/>
                    <a:pt x="7124319" y="1608201"/>
                    <a:pt x="7124319" y="3578098"/>
                  </a:cubicBezTo>
                  <a:cubicBezTo>
                    <a:pt x="7124319" y="5547995"/>
                    <a:pt x="5531993" y="7147433"/>
                    <a:pt x="3562096" y="7156196"/>
                  </a:cubicBezTo>
                  <a:cubicBezTo>
                    <a:pt x="1592199" y="7147433"/>
                    <a:pt x="0" y="5547995"/>
                    <a:pt x="0" y="3578098"/>
                  </a:cubicBezTo>
                  <a:cubicBezTo>
                    <a:pt x="0" y="1608201"/>
                    <a:pt x="1592199" y="8763"/>
                    <a:pt x="3562096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423062" y="3145391"/>
            <a:ext cx="5907506" cy="71416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034388" y="609600"/>
            <a:ext cx="4684854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000000"/>
                </a:solidFill>
                <a:ea typeface="Arimo" panose="020B0604020202020204"/>
              </a:rPr>
              <a:t>应用</a:t>
            </a:r>
            <a:endParaRPr lang="en-US" sz="7200">
              <a:solidFill>
                <a:srgbClr val="000000"/>
              </a:solidFill>
              <a:ea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56150" y="1496377"/>
            <a:ext cx="2786475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4800">
                <a:solidFill>
                  <a:srgbClr val="2964FC"/>
                </a:solidFill>
                <a:ea typeface="Arimo Bold" panose="020B0704020202020204"/>
              </a:rPr>
              <a:t>娱乐</a:t>
            </a:r>
            <a:endParaRPr lang="en-US" sz="4800">
              <a:solidFill>
                <a:srgbClr val="2964FC"/>
              </a:solidFill>
              <a:ea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89977" y="5501377"/>
            <a:ext cx="3115538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4800">
                <a:solidFill>
                  <a:srgbClr val="2964FC"/>
                </a:solidFill>
                <a:ea typeface="Arimo Bold" panose="020B0704020202020204"/>
              </a:rPr>
              <a:t>生成验证码</a:t>
            </a:r>
            <a:endParaRPr lang="en-US" sz="4800">
              <a:solidFill>
                <a:srgbClr val="2964FC"/>
              </a:solidFill>
              <a:ea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12278" y="2973692"/>
            <a:ext cx="4096905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</a:pPr>
            <a:r>
              <a:rPr lang="en-US" sz="2600">
                <a:solidFill>
                  <a:srgbClr val="545454"/>
                </a:solidFill>
                <a:ea typeface="Arimo" panose="020B0604020202020204"/>
              </a:rPr>
              <a:t>将图像字符化是网上流行的一种娱乐方式</a:t>
            </a:r>
            <a:endParaRPr lang="en-US" sz="2600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99293" y="6841900"/>
            <a:ext cx="4096905" cy="99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5"/>
              </a:lnSpc>
            </a:pPr>
            <a:r>
              <a:rPr lang="en-US" sz="2600">
                <a:solidFill>
                  <a:srgbClr val="545454"/>
                </a:solidFill>
                <a:ea typeface="Arimo" panose="020B0604020202020204"/>
              </a:rPr>
              <a:t>在登陆账号时，可以利用</a:t>
            </a:r>
            <a:endParaRPr lang="en-US" sz="2600">
              <a:solidFill>
                <a:srgbClr val="545454"/>
              </a:solidFill>
              <a:ea typeface="Arimo" panose="020B0604020202020204"/>
            </a:endParaRPr>
          </a:p>
          <a:p>
            <a:pPr algn="ctr">
              <a:lnSpc>
                <a:spcPts val="4030"/>
              </a:lnSpc>
            </a:pPr>
            <a:r>
              <a:rPr lang="en-US" sz="2600">
                <a:solidFill>
                  <a:srgbClr val="545454"/>
                </a:solidFill>
                <a:ea typeface="Arimo" panose="020B0604020202020204"/>
              </a:rPr>
              <a:t>图片字符化处理生成验证码</a:t>
            </a:r>
            <a:endParaRPr lang="en-US" sz="2600">
              <a:solidFill>
                <a:srgbClr val="545454"/>
              </a:solidFill>
              <a:ea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63218" y="5501377"/>
            <a:ext cx="3115538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4800">
                <a:solidFill>
                  <a:srgbClr val="2964FC"/>
                </a:solidFill>
                <a:ea typeface="Arimo Bold" panose="020B0704020202020204"/>
              </a:rPr>
              <a:t>图片转文本</a:t>
            </a:r>
            <a:endParaRPr lang="en-US" sz="4800">
              <a:solidFill>
                <a:srgbClr val="2964FC"/>
              </a:solidFill>
              <a:ea typeface="Arimo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673547" y="6973942"/>
            <a:ext cx="3694879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</a:pPr>
            <a:r>
              <a:rPr lang="en-US" sz="2600">
                <a:solidFill>
                  <a:srgbClr val="545454"/>
                </a:solidFill>
                <a:ea typeface="Arimo" panose="020B0604020202020204"/>
              </a:rPr>
              <a:t>利用字符图可将图片转换成文本格式</a:t>
            </a:r>
            <a:endParaRPr lang="en-US" sz="2600">
              <a:solidFill>
                <a:srgbClr val="545454"/>
              </a:solidFill>
              <a:ea typeface="Arimo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488" t="33524"/>
          <a:stretch>
            <a:fillRect/>
          </a:stretch>
        </p:blipFill>
        <p:spPr>
          <a:xfrm>
            <a:off x="-376327" y="-624255"/>
            <a:ext cx="10884878" cy="8877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b="30814"/>
          <a:stretch>
            <a:fillRect/>
          </a:stretch>
        </p:blipFill>
        <p:spPr>
          <a:xfrm>
            <a:off x="8813752" y="4578368"/>
            <a:ext cx="9014135" cy="62364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94371">
            <a:off x="1139425" y="1879737"/>
            <a:ext cx="7517130" cy="72009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073907" y="2272326"/>
            <a:ext cx="3755899" cy="134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0"/>
              </a:lnSpc>
            </a:pPr>
            <a:r>
              <a:rPr lang="en-US" sz="6475">
                <a:solidFill>
                  <a:srgbClr val="000000"/>
                </a:solidFill>
                <a:latin typeface="DM Sans Bold"/>
              </a:rPr>
              <a:t>Part 2</a:t>
            </a:r>
            <a:endParaRPr lang="en-US" sz="6475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42106" y="3666693"/>
            <a:ext cx="10219501" cy="330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0"/>
              </a:lnSpc>
            </a:pPr>
            <a:r>
              <a:rPr lang="en-US" sz="14000">
                <a:solidFill>
                  <a:srgbClr val="000000"/>
                </a:solidFill>
                <a:ea typeface="Arimo" panose="020B0604020202020204"/>
              </a:rPr>
              <a:t>代码原理</a:t>
            </a:r>
            <a:endParaRPr lang="en-US" sz="14000">
              <a:solidFill>
                <a:srgbClr val="000000"/>
              </a:solidFill>
              <a:ea typeface="Arimo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10531" y="6598388"/>
            <a:ext cx="7482652" cy="74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</a:pPr>
            <a:r>
              <a:rPr lang="en-US" sz="3200" spc="361">
                <a:solidFill>
                  <a:srgbClr val="000000"/>
                </a:solidFill>
                <a:latin typeface="DM Sans"/>
              </a:rPr>
              <a:t>PRINCIPLES OF MAKING CODE</a:t>
            </a:r>
            <a:endParaRPr lang="en-US" sz="3200" spc="361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9e44601b-5487-4fef-a3dd-97391602bb16"/>
  <p:tag name="COMMONDATA" val="eyJoZGlkIjoiY2RkYmFkYzYwYWEyZjJlZDI4ODU3YTJkYzM4MzA3NG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1886</Words>
  <Application>WPS 演示</Application>
  <PresentationFormat>On-screen Show (4:3)</PresentationFormat>
  <Paragraphs>243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Arimo</vt:lpstr>
      <vt:lpstr>DM Sans</vt:lpstr>
      <vt:lpstr>DM Sans Italics</vt:lpstr>
      <vt:lpstr>DM Sans Bold</vt:lpstr>
      <vt:lpstr>Arimo Bold</vt:lpstr>
      <vt:lpstr>WenQuanYi Bold</vt:lpstr>
      <vt:lpstr>Segoe Print</vt:lpstr>
      <vt:lpstr>WenQuanYi</vt:lpstr>
      <vt:lpstr>Calibri</vt:lpstr>
      <vt:lpstr>微软雅黑</vt:lpstr>
      <vt:lpstr>Arial Unicode MS</vt:lpstr>
      <vt:lpstr>DM Sans Bold Italics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Python第四组小组展示草稿.pptx</dc:title>
  <dc:creator/>
  <cp:lastModifiedBy>hjw</cp:lastModifiedBy>
  <cp:revision>2</cp:revision>
  <dcterms:created xsi:type="dcterms:W3CDTF">2006-08-16T00:00:00Z</dcterms:created>
  <dcterms:modified xsi:type="dcterms:W3CDTF">2023-03-18T14:38:10Z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127677512BAD46D688A69DD82014FB83</vt:lpwstr>
  </property>
  <property fmtid="{D5CDD505-2E9C-101B-9397-08002B2CF9AE}" pid="3" name="KSOProductBuildVer">
    <vt:lpwstr>2052-11.1.0.13703</vt:lpwstr>
  </property>
</Properties>
</file>